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9" r:id="rId5"/>
    <p:sldId id="270" r:id="rId6"/>
    <p:sldId id="268" r:id="rId7"/>
    <p:sldId id="271" r:id="rId8"/>
    <p:sldId id="272" r:id="rId9"/>
    <p:sldId id="273" r:id="rId1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3615"/>
    <a:srgbClr val="895220"/>
    <a:srgbClr val="FDF3ED"/>
    <a:srgbClr val="F3DBB7"/>
    <a:srgbClr val="9C5D24"/>
    <a:srgbClr val="EBD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85" d="100"/>
          <a:sy n="85" d="100"/>
        </p:scale>
        <p:origin x="8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C537DE-4E28-4CC1-BD57-B343D60C86E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8B3ABE7-60A7-455F-ADF0-3C7C33A34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917F589-55ED-4C20-BF21-3DF3E68582E2}"/>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5" name="Espaço Reservado para Rodapé 4">
            <a:extLst>
              <a:ext uri="{FF2B5EF4-FFF2-40B4-BE49-F238E27FC236}">
                <a16:creationId xmlns:a16="http://schemas.microsoft.com/office/drawing/2014/main" id="{FB2A6811-437A-4977-9250-1DFE1FB142D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79A902A-DE73-44A0-89F3-7BE04E5EC0CB}"/>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378733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2FDBEA-27AE-44F2-8D27-747B5A78985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2D0EA9C-BF37-436D-AA37-A0963CC902C6}"/>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D4F37EC-C74E-41FB-8A5E-C00760735F49}"/>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5" name="Espaço Reservado para Rodapé 4">
            <a:extLst>
              <a:ext uri="{FF2B5EF4-FFF2-40B4-BE49-F238E27FC236}">
                <a16:creationId xmlns:a16="http://schemas.microsoft.com/office/drawing/2014/main" id="{BA31EDE8-EC78-4E53-AFCB-C0308746162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605B66C-B151-4E4B-8DD7-DB5AF626656D}"/>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149217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3DC5779-79AF-463A-B18D-021F8F8B5D06}"/>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E83FAE0-7FA5-4BA0-B6D9-B1C4E885BFAC}"/>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CCB5CB7-0E0C-4A3D-9181-897BE537319D}"/>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5" name="Espaço Reservado para Rodapé 4">
            <a:extLst>
              <a:ext uri="{FF2B5EF4-FFF2-40B4-BE49-F238E27FC236}">
                <a16:creationId xmlns:a16="http://schemas.microsoft.com/office/drawing/2014/main" id="{D8970C9C-E684-4280-905D-E918C3DFEF8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75BDDEB-DAAA-4AA1-A80C-5747E16E63DF}"/>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27979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E97898-4DD8-4361-94CF-D43FDB12557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CF83F06-1A46-41EE-ADB0-6D5FF5F95108}"/>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53D32B1-D281-4432-AC41-03607348C355}"/>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5" name="Espaço Reservado para Rodapé 4">
            <a:extLst>
              <a:ext uri="{FF2B5EF4-FFF2-40B4-BE49-F238E27FC236}">
                <a16:creationId xmlns:a16="http://schemas.microsoft.com/office/drawing/2014/main" id="{843DCA2F-020D-4A77-9403-5A4FA1666A7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8FE8A7-DF3D-46FE-987F-40508D2E9158}"/>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426026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37BE88-A3BD-4521-9EE1-04EE29113FF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85DE6A0-50E7-43E0-AC75-8F60567F01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ADA7285E-9A9B-44A6-8858-22936B17C1E9}"/>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5" name="Espaço Reservado para Rodapé 4">
            <a:extLst>
              <a:ext uri="{FF2B5EF4-FFF2-40B4-BE49-F238E27FC236}">
                <a16:creationId xmlns:a16="http://schemas.microsoft.com/office/drawing/2014/main" id="{67D0DEBC-BAB4-4FFC-B946-87012C6F7C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E43BE10-2FFC-4DE1-9786-B860DF2E3A98}"/>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2492931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F986CC-8A6F-498F-8D8A-24839E2CDC2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25E8B6B-E60D-4D21-B80D-4FC8BD85322E}"/>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BA4EE65-456D-4C50-BBA4-344E205CBC4C}"/>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B8B02A87-0C5F-482A-B933-B241C4A141EC}"/>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6" name="Espaço Reservado para Rodapé 5">
            <a:extLst>
              <a:ext uri="{FF2B5EF4-FFF2-40B4-BE49-F238E27FC236}">
                <a16:creationId xmlns:a16="http://schemas.microsoft.com/office/drawing/2014/main" id="{F0925EB8-C1F2-4443-83EF-754E08A37CA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952E487-542F-49A3-AB3E-8B006EA24A77}"/>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826499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B9B58-58AE-4364-B504-41847BFE2CE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C6F2C93-0E4B-4E9C-BA8A-AB8FC1A2D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266F655-7422-4589-AEE2-5F29E0EB4FCC}"/>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C57FD5D-EE64-4B99-B626-9A5A33B092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8BC4389C-84A2-4300-9BC0-00DABCE02F4F}"/>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CA66C7E-9F08-4659-BF51-E2076CE8E51A}"/>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8" name="Espaço Reservado para Rodapé 7">
            <a:extLst>
              <a:ext uri="{FF2B5EF4-FFF2-40B4-BE49-F238E27FC236}">
                <a16:creationId xmlns:a16="http://schemas.microsoft.com/office/drawing/2014/main" id="{CCED97EE-A6E2-44A5-8B34-74408B8AE175}"/>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3038484F-2727-4495-9390-415B0FA3C1DA}"/>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1815339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BECA0F-A43E-4A29-8849-64072261928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3B525A5-72AD-4E3D-9321-B9ED361D66E0}"/>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4" name="Espaço Reservado para Rodapé 3">
            <a:extLst>
              <a:ext uri="{FF2B5EF4-FFF2-40B4-BE49-F238E27FC236}">
                <a16:creationId xmlns:a16="http://schemas.microsoft.com/office/drawing/2014/main" id="{EAB81FAF-E912-421A-8088-88D9A8C11D3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EF2325B9-D929-4295-9CF5-99C95C53E54E}"/>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245363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CC574E3D-B7AC-4428-B125-5BFF176ECCC8}"/>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3" name="Espaço Reservado para Rodapé 2">
            <a:extLst>
              <a:ext uri="{FF2B5EF4-FFF2-40B4-BE49-F238E27FC236}">
                <a16:creationId xmlns:a16="http://schemas.microsoft.com/office/drawing/2014/main" id="{0C29F30E-037E-4DA0-A4F9-B5EEC8CBFDD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631EC4A-D791-4D64-9031-7483DB7C77DF}"/>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279383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360EAA-83EE-4808-8614-3DE87589955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63896F8-7BA2-480C-9EC6-4AEA15EB97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5C1CD3C8-D229-4F27-8964-D6292BDD88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A7FA720A-4C7A-4769-8BDA-4AA0C941621D}"/>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6" name="Espaço Reservado para Rodapé 5">
            <a:extLst>
              <a:ext uri="{FF2B5EF4-FFF2-40B4-BE49-F238E27FC236}">
                <a16:creationId xmlns:a16="http://schemas.microsoft.com/office/drawing/2014/main" id="{87E00DD6-6C76-4CD5-9483-7536FF97CEC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C51E67F-F26A-4832-85E8-C42BFA49DEE5}"/>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169457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AA5601-171F-4571-A27C-F8DA76FEB41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61508557-87A2-461B-8478-D7802F899B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262FD199-FC5A-48EA-BDD4-F1C88B9DA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6ACCB1A-2FB8-4128-A91B-525196380E62}"/>
              </a:ext>
            </a:extLst>
          </p:cNvPr>
          <p:cNvSpPr>
            <a:spLocks noGrp="1"/>
          </p:cNvSpPr>
          <p:nvPr>
            <p:ph type="dt" sz="half" idx="10"/>
          </p:nvPr>
        </p:nvSpPr>
        <p:spPr/>
        <p:txBody>
          <a:bodyPr/>
          <a:lstStyle/>
          <a:p>
            <a:fld id="{1233A6C0-C85C-4115-BF26-E6B4D7EFE3FE}" type="datetimeFigureOut">
              <a:rPr lang="pt-BR" smtClean="0"/>
              <a:t>05/02/2024</a:t>
            </a:fld>
            <a:endParaRPr lang="pt-BR"/>
          </a:p>
        </p:txBody>
      </p:sp>
      <p:sp>
        <p:nvSpPr>
          <p:cNvPr id="6" name="Espaço Reservado para Rodapé 5">
            <a:extLst>
              <a:ext uri="{FF2B5EF4-FFF2-40B4-BE49-F238E27FC236}">
                <a16:creationId xmlns:a16="http://schemas.microsoft.com/office/drawing/2014/main" id="{8CE0023D-1874-46E1-8104-D5E00F573FEA}"/>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BC399B8-44B6-42DD-B119-64BC01B06C51}"/>
              </a:ext>
            </a:extLst>
          </p:cNvPr>
          <p:cNvSpPr>
            <a:spLocks noGrp="1"/>
          </p:cNvSpPr>
          <p:nvPr>
            <p:ph type="sldNum" sz="quarter" idx="12"/>
          </p:nvPr>
        </p:nvSpPr>
        <p:spPr/>
        <p:txBody>
          <a:bodyPr/>
          <a:lstStyle/>
          <a:p>
            <a:fld id="{DD41DBBE-C0CE-4BAA-B287-5D6B0AE336AC}" type="slidenum">
              <a:rPr lang="pt-BR" smtClean="0"/>
              <a:t>‹nº›</a:t>
            </a:fld>
            <a:endParaRPr lang="pt-BR"/>
          </a:p>
        </p:txBody>
      </p:sp>
    </p:spTree>
    <p:extLst>
      <p:ext uri="{BB962C8B-B14F-4D97-AF65-F5344CB8AC3E}">
        <p14:creationId xmlns:p14="http://schemas.microsoft.com/office/powerpoint/2010/main" val="1584400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C0A09085-3D9B-4D59-A0C6-2031CB706E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A5980FF7-CC81-49C7-B4DC-6F35BE15D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CB6BF75-40CF-41F0-94D8-ABA50124FD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3A6C0-C85C-4115-BF26-E6B4D7EFE3FE}" type="datetimeFigureOut">
              <a:rPr lang="pt-BR" smtClean="0"/>
              <a:t>05/02/2024</a:t>
            </a:fld>
            <a:endParaRPr lang="pt-BR"/>
          </a:p>
        </p:txBody>
      </p:sp>
      <p:sp>
        <p:nvSpPr>
          <p:cNvPr id="5" name="Espaço Reservado para Rodapé 4">
            <a:extLst>
              <a:ext uri="{FF2B5EF4-FFF2-40B4-BE49-F238E27FC236}">
                <a16:creationId xmlns:a16="http://schemas.microsoft.com/office/drawing/2014/main" id="{BAC53ED4-B216-4F98-BB08-92A69535B6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FE2C46B-ACCF-4DA8-93DC-CA3BD0EBE3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1DBBE-C0CE-4BAA-B287-5D6B0AE336AC}" type="slidenum">
              <a:rPr lang="pt-BR" smtClean="0"/>
              <a:t>‹nº›</a:t>
            </a:fld>
            <a:endParaRPr lang="pt-BR"/>
          </a:p>
        </p:txBody>
      </p:sp>
    </p:spTree>
    <p:extLst>
      <p:ext uri="{BB962C8B-B14F-4D97-AF65-F5344CB8AC3E}">
        <p14:creationId xmlns:p14="http://schemas.microsoft.com/office/powerpoint/2010/main" val="3155061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B3F9C74D-C5CF-42F0-9E8C-739937492A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Imagem 10">
            <a:extLst>
              <a:ext uri="{FF2B5EF4-FFF2-40B4-BE49-F238E27FC236}">
                <a16:creationId xmlns:a16="http://schemas.microsoft.com/office/drawing/2014/main" id="{1F194E36-41BA-4E50-AA1F-346AC73CA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96" y="288768"/>
            <a:ext cx="6838651" cy="1506224"/>
          </a:xfrm>
          <a:prstGeom prst="rect">
            <a:avLst/>
          </a:prstGeom>
        </p:spPr>
      </p:pic>
      <p:pic>
        <p:nvPicPr>
          <p:cNvPr id="13" name="Imagem 12">
            <a:extLst>
              <a:ext uri="{FF2B5EF4-FFF2-40B4-BE49-F238E27FC236}">
                <a16:creationId xmlns:a16="http://schemas.microsoft.com/office/drawing/2014/main" id="{094F9D09-F75B-452B-AAD2-50C0CF316B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741" y="5866831"/>
            <a:ext cx="1152525" cy="772758"/>
          </a:xfrm>
          <a:prstGeom prst="rect">
            <a:avLst/>
          </a:prstGeom>
        </p:spPr>
      </p:pic>
      <p:pic>
        <p:nvPicPr>
          <p:cNvPr id="15" name="Imagem 14">
            <a:extLst>
              <a:ext uri="{FF2B5EF4-FFF2-40B4-BE49-F238E27FC236}">
                <a16:creationId xmlns:a16="http://schemas.microsoft.com/office/drawing/2014/main" id="{2DBB361E-F5AB-4E8B-AC2E-F861FD17D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6082" y="5937188"/>
            <a:ext cx="1751927" cy="632044"/>
          </a:xfrm>
          <a:prstGeom prst="rect">
            <a:avLst/>
          </a:prstGeom>
        </p:spPr>
      </p:pic>
      <p:pic>
        <p:nvPicPr>
          <p:cNvPr id="17" name="Imagem 16">
            <a:extLst>
              <a:ext uri="{FF2B5EF4-FFF2-40B4-BE49-F238E27FC236}">
                <a16:creationId xmlns:a16="http://schemas.microsoft.com/office/drawing/2014/main" id="{DB4102DC-4510-466B-8488-8742457D9E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3547" y="5883431"/>
            <a:ext cx="941926" cy="739559"/>
          </a:xfrm>
          <a:prstGeom prst="rect">
            <a:avLst/>
          </a:prstGeom>
        </p:spPr>
      </p:pic>
      <p:pic>
        <p:nvPicPr>
          <p:cNvPr id="19" name="Imagem 18">
            <a:extLst>
              <a:ext uri="{FF2B5EF4-FFF2-40B4-BE49-F238E27FC236}">
                <a16:creationId xmlns:a16="http://schemas.microsoft.com/office/drawing/2014/main" id="{85A9D3BF-4FDA-4C01-B2F5-0A92331AD7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8278" y="5958952"/>
            <a:ext cx="1395000" cy="588516"/>
          </a:xfrm>
          <a:prstGeom prst="rect">
            <a:avLst/>
          </a:prstGeom>
        </p:spPr>
      </p:pic>
      <p:pic>
        <p:nvPicPr>
          <p:cNvPr id="21" name="Imagem 20">
            <a:extLst>
              <a:ext uri="{FF2B5EF4-FFF2-40B4-BE49-F238E27FC236}">
                <a16:creationId xmlns:a16="http://schemas.microsoft.com/office/drawing/2014/main" id="{83D5CF1F-A4CB-4556-9FA6-7876B7057CB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4032" y="4687430"/>
            <a:ext cx="3139247" cy="995484"/>
          </a:xfrm>
          <a:prstGeom prst="rect">
            <a:avLst/>
          </a:prstGeom>
        </p:spPr>
      </p:pic>
      <p:sp>
        <p:nvSpPr>
          <p:cNvPr id="23" name="Retângulo 22">
            <a:extLst>
              <a:ext uri="{FF2B5EF4-FFF2-40B4-BE49-F238E27FC236}">
                <a16:creationId xmlns:a16="http://schemas.microsoft.com/office/drawing/2014/main" id="{368F8D67-BD2C-4EDC-92CC-3827E049B6E2}"/>
              </a:ext>
            </a:extLst>
          </p:cNvPr>
          <p:cNvSpPr/>
          <p:nvPr/>
        </p:nvSpPr>
        <p:spPr>
          <a:xfrm>
            <a:off x="344032" y="5682914"/>
            <a:ext cx="11503936" cy="120357"/>
          </a:xfrm>
          <a:prstGeom prst="rect">
            <a:avLst/>
          </a:prstGeom>
          <a:solidFill>
            <a:srgbClr val="8952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a:extLst>
              <a:ext uri="{FF2B5EF4-FFF2-40B4-BE49-F238E27FC236}">
                <a16:creationId xmlns:a16="http://schemas.microsoft.com/office/drawing/2014/main" id="{F962C8F6-40A5-4146-A450-16F9E6865DB2}"/>
              </a:ext>
            </a:extLst>
          </p:cNvPr>
          <p:cNvSpPr txBox="1"/>
          <p:nvPr/>
        </p:nvSpPr>
        <p:spPr>
          <a:xfrm>
            <a:off x="2072641" y="1734329"/>
            <a:ext cx="9372248" cy="1323439"/>
          </a:xfrm>
          <a:prstGeom prst="rect">
            <a:avLst/>
          </a:prstGeom>
          <a:noFill/>
        </p:spPr>
        <p:txBody>
          <a:bodyPr wrap="square" rtlCol="0">
            <a:spAutoFit/>
          </a:bodyPr>
          <a:lstStyle/>
          <a:p>
            <a:pPr algn="r"/>
            <a:r>
              <a:rPr lang="pt-BR" sz="4000" b="1" dirty="0">
                <a:solidFill>
                  <a:srgbClr val="5B3615"/>
                </a:solidFill>
                <a:latin typeface="Aharoni" panose="02010803020104030203" pitchFamily="2" charset="-79"/>
                <a:cs typeface="Aharoni" panose="02010803020104030203" pitchFamily="2" charset="-79"/>
              </a:rPr>
              <a:t>Proposta Desenho Didático para o Curso Solos EAD:</a:t>
            </a:r>
          </a:p>
        </p:txBody>
      </p:sp>
      <p:sp>
        <p:nvSpPr>
          <p:cNvPr id="27" name="CaixaDeTexto 26">
            <a:extLst>
              <a:ext uri="{FF2B5EF4-FFF2-40B4-BE49-F238E27FC236}">
                <a16:creationId xmlns:a16="http://schemas.microsoft.com/office/drawing/2014/main" id="{0B16C730-48E1-4C09-87C4-795C36CE0D5D}"/>
              </a:ext>
            </a:extLst>
          </p:cNvPr>
          <p:cNvSpPr txBox="1"/>
          <p:nvPr/>
        </p:nvSpPr>
        <p:spPr>
          <a:xfrm>
            <a:off x="2926565" y="3231189"/>
            <a:ext cx="8653963" cy="707886"/>
          </a:xfrm>
          <a:prstGeom prst="rect">
            <a:avLst/>
          </a:prstGeom>
          <a:noFill/>
        </p:spPr>
        <p:txBody>
          <a:bodyPr wrap="square" rtlCol="0">
            <a:spAutoFit/>
          </a:bodyPr>
          <a:lstStyle/>
          <a:p>
            <a:pPr algn="r"/>
            <a:r>
              <a:rPr lang="pt-BR" sz="2000" b="1" dirty="0">
                <a:solidFill>
                  <a:srgbClr val="9C5D24"/>
                </a:solidFill>
                <a:latin typeface="Arial" panose="020B0604020202020204" pitchFamily="34" charset="0"/>
                <a:cs typeface="Arial" panose="020B0604020202020204" pitchFamily="34" charset="0"/>
              </a:rPr>
              <a:t>Profa. Lúcia Anjos</a:t>
            </a:r>
          </a:p>
          <a:p>
            <a:pPr algn="r"/>
            <a:r>
              <a:rPr lang="pt-BR" sz="2000" b="1" dirty="0">
                <a:solidFill>
                  <a:srgbClr val="9C5D24"/>
                </a:solidFill>
                <a:latin typeface="Arial" panose="020B0604020202020204" pitchFamily="34" charset="0"/>
                <a:cs typeface="Arial" panose="020B0604020202020204" pitchFamily="34" charset="0"/>
              </a:rPr>
              <a:t>UFRRJ – IA / Departamento de Solos</a:t>
            </a:r>
          </a:p>
        </p:txBody>
      </p:sp>
    </p:spTree>
    <p:extLst>
      <p:ext uri="{BB962C8B-B14F-4D97-AF65-F5344CB8AC3E}">
        <p14:creationId xmlns:p14="http://schemas.microsoft.com/office/powerpoint/2010/main" val="161707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879698B9-4E81-4736-9C65-91CA1888B27E}"/>
              </a:ext>
            </a:extLst>
          </p:cNvPr>
          <p:cNvGrpSpPr/>
          <p:nvPr/>
        </p:nvGrpSpPr>
        <p:grpSpPr>
          <a:xfrm>
            <a:off x="9594609" y="6417960"/>
            <a:ext cx="2488548" cy="303025"/>
            <a:chOff x="6335361" y="6300265"/>
            <a:chExt cx="2488548" cy="303025"/>
          </a:xfrm>
        </p:grpSpPr>
        <p:pic>
          <p:nvPicPr>
            <p:cNvPr id="13" name="Imagem 12">
              <a:extLst>
                <a:ext uri="{FF2B5EF4-FFF2-40B4-BE49-F238E27FC236}">
                  <a16:creationId xmlns:a16="http://schemas.microsoft.com/office/drawing/2014/main" id="{094F9D09-F75B-452B-AAD2-50C0CF31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965" y="6300265"/>
              <a:ext cx="451944" cy="303025"/>
            </a:xfrm>
            <a:prstGeom prst="rect">
              <a:avLst/>
            </a:prstGeom>
          </p:spPr>
        </p:pic>
        <p:pic>
          <p:nvPicPr>
            <p:cNvPr id="15" name="Imagem 14">
              <a:extLst>
                <a:ext uri="{FF2B5EF4-FFF2-40B4-BE49-F238E27FC236}">
                  <a16:creationId xmlns:a16="http://schemas.microsoft.com/office/drawing/2014/main" id="{2DBB361E-F5AB-4E8B-AC2E-F861FD1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61" y="6327854"/>
              <a:ext cx="686991" cy="247846"/>
            </a:xfrm>
            <a:prstGeom prst="rect">
              <a:avLst/>
            </a:prstGeom>
          </p:spPr>
        </p:pic>
        <p:pic>
          <p:nvPicPr>
            <p:cNvPr id="17" name="Imagem 16">
              <a:extLst>
                <a:ext uri="{FF2B5EF4-FFF2-40B4-BE49-F238E27FC236}">
                  <a16:creationId xmlns:a16="http://schemas.microsoft.com/office/drawing/2014/main" id="{DB4102DC-4510-466B-8488-8742457D9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195" y="6306774"/>
              <a:ext cx="369361" cy="290006"/>
            </a:xfrm>
            <a:prstGeom prst="rect">
              <a:avLst/>
            </a:prstGeom>
          </p:spPr>
        </p:pic>
        <p:pic>
          <p:nvPicPr>
            <p:cNvPr id="19" name="Imagem 18">
              <a:extLst>
                <a:ext uri="{FF2B5EF4-FFF2-40B4-BE49-F238E27FC236}">
                  <a16:creationId xmlns:a16="http://schemas.microsoft.com/office/drawing/2014/main" id="{85A9D3BF-4FDA-4C01-B2F5-0A92331AD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760" y="6336389"/>
              <a:ext cx="547027" cy="230777"/>
            </a:xfrm>
            <a:prstGeom prst="rect">
              <a:avLst/>
            </a:prstGeom>
          </p:spPr>
        </p:pic>
      </p:grpSp>
      <p:sp>
        <p:nvSpPr>
          <p:cNvPr id="23" name="Retângulo 22">
            <a:extLst>
              <a:ext uri="{FF2B5EF4-FFF2-40B4-BE49-F238E27FC236}">
                <a16:creationId xmlns:a16="http://schemas.microsoft.com/office/drawing/2014/main" id="{368F8D67-BD2C-4EDC-92CC-3827E049B6E2}"/>
              </a:ext>
            </a:extLst>
          </p:cNvPr>
          <p:cNvSpPr/>
          <p:nvPr/>
        </p:nvSpPr>
        <p:spPr>
          <a:xfrm>
            <a:off x="-1" y="-410"/>
            <a:ext cx="12192001" cy="583355"/>
          </a:xfrm>
          <a:prstGeom prst="rect">
            <a:avLst/>
          </a:prstGeom>
          <a:solidFill>
            <a:srgbClr val="EBD2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5B3615"/>
                </a:solidFill>
                <a:latin typeface="Aharoni" panose="02010803020104030203" pitchFamily="2" charset="-79"/>
                <a:cs typeface="Aharoni" panose="02010803020104030203" pitchFamily="2" charset="-79"/>
              </a:rPr>
              <a:t>Matriz Curricular</a:t>
            </a:r>
            <a:endParaRPr lang="pt-BR" sz="2400" b="1" dirty="0">
              <a:solidFill>
                <a:srgbClr val="5B3615"/>
              </a:solidFill>
              <a:latin typeface="Aharoni" panose="02010803020104030203" pitchFamily="2" charset="-79"/>
              <a:cs typeface="Aharoni" panose="02010803020104030203" pitchFamily="2" charset="-79"/>
            </a:endParaRPr>
          </a:p>
        </p:txBody>
      </p:sp>
      <p:sp>
        <p:nvSpPr>
          <p:cNvPr id="24" name="CaixaDeTexto 23">
            <a:extLst>
              <a:ext uri="{FF2B5EF4-FFF2-40B4-BE49-F238E27FC236}">
                <a16:creationId xmlns:a16="http://schemas.microsoft.com/office/drawing/2014/main" id="{F962C8F6-40A5-4146-A450-16F9E6865DB2}"/>
              </a:ext>
            </a:extLst>
          </p:cNvPr>
          <p:cNvSpPr txBox="1"/>
          <p:nvPr/>
        </p:nvSpPr>
        <p:spPr>
          <a:xfrm>
            <a:off x="307818" y="778648"/>
            <a:ext cx="6611142" cy="646331"/>
          </a:xfrm>
          <a:prstGeom prst="rect">
            <a:avLst/>
          </a:prstGeom>
          <a:noFill/>
        </p:spPr>
        <p:txBody>
          <a:bodyPr wrap="square" rtlCol="0">
            <a:spAutoFit/>
          </a:bodyPr>
          <a:lstStyle/>
          <a:p>
            <a:r>
              <a:rPr lang="pt-BR" sz="3600" b="1" dirty="0">
                <a:solidFill>
                  <a:srgbClr val="5B3615"/>
                </a:solidFill>
                <a:latin typeface="Aharoni" panose="02010803020104030203" pitchFamily="2" charset="-79"/>
                <a:cs typeface="Aharoni" panose="02010803020104030203" pitchFamily="2" charset="-79"/>
              </a:rPr>
              <a:t>1. Matriz Curricular</a:t>
            </a:r>
            <a:endParaRPr lang="pt-BR" sz="3200" b="1" dirty="0">
              <a:solidFill>
                <a:srgbClr val="5B3615"/>
              </a:solidFill>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CADF111C-1FD6-4C6A-A38D-C5A087217984}"/>
              </a:ext>
            </a:extLst>
          </p:cNvPr>
          <p:cNvSpPr txBox="1"/>
          <p:nvPr/>
        </p:nvSpPr>
        <p:spPr>
          <a:xfrm>
            <a:off x="307103" y="1424979"/>
            <a:ext cx="4781159" cy="4431983"/>
          </a:xfrm>
          <a:prstGeom prst="rect">
            <a:avLst/>
          </a:prstGeom>
          <a:noFill/>
        </p:spPr>
        <p:txBody>
          <a:bodyPr wrap="square" rtlCol="0">
            <a:spAutoFit/>
          </a:bodyPr>
          <a:lstStyle/>
          <a:p>
            <a:pPr algn="just">
              <a:spcBef>
                <a:spcPts val="600"/>
              </a:spcBef>
              <a:spcAft>
                <a:spcPts val="600"/>
              </a:spcAft>
            </a:pPr>
            <a:r>
              <a:rPr lang="pt-BR" sz="2200" b="1" dirty="0">
                <a:solidFill>
                  <a:srgbClr val="5B3615"/>
                </a:solidFill>
                <a:cs typeface="Aharoni" panose="02010803020104030203" pitchFamily="2" charset="-79"/>
              </a:rPr>
              <a:t>Dividida da seguinte forma:</a:t>
            </a:r>
          </a:p>
          <a:p>
            <a:pPr marL="342900" indent="-342900" algn="just">
              <a:spcBef>
                <a:spcPts val="600"/>
              </a:spcBef>
              <a:spcAft>
                <a:spcPts val="600"/>
              </a:spcAft>
              <a:buFont typeface="Arial" panose="020B0604020202020204" pitchFamily="34" charset="0"/>
              <a:buChar char="•"/>
            </a:pPr>
            <a:r>
              <a:rPr lang="pt-BR" sz="2200" b="1" dirty="0">
                <a:solidFill>
                  <a:srgbClr val="5B3615"/>
                </a:solidFill>
                <a:cs typeface="Aharoni" panose="02010803020104030203" pitchFamily="2" charset="-79"/>
              </a:rPr>
              <a:t>MODULO 1 – Pedologia; </a:t>
            </a:r>
          </a:p>
          <a:p>
            <a:pPr marL="342900" indent="-342900" algn="just">
              <a:spcBef>
                <a:spcPts val="600"/>
              </a:spcBef>
              <a:spcAft>
                <a:spcPts val="600"/>
              </a:spcAft>
              <a:buFont typeface="Arial" panose="020B0604020202020204" pitchFamily="34" charset="0"/>
              <a:buChar char="•"/>
            </a:pPr>
            <a:r>
              <a:rPr lang="pt-BR" sz="2200" b="1" dirty="0">
                <a:solidFill>
                  <a:srgbClr val="5B3615"/>
                </a:solidFill>
                <a:cs typeface="Aharoni" panose="02010803020104030203" pitchFamily="2" charset="-79"/>
              </a:rPr>
              <a:t>MODULO 2 - Ferramentas de georreferenciamento e geoprocessamento aplicadas a solos</a:t>
            </a:r>
          </a:p>
          <a:p>
            <a:pPr marL="342900" indent="-342900" algn="just">
              <a:spcBef>
                <a:spcPts val="600"/>
              </a:spcBef>
              <a:spcAft>
                <a:spcPts val="600"/>
              </a:spcAft>
              <a:buFont typeface="Arial" panose="020B0604020202020204" pitchFamily="34" charset="0"/>
              <a:buChar char="•"/>
            </a:pPr>
            <a:r>
              <a:rPr lang="pt-BR" sz="2200" b="1" dirty="0">
                <a:solidFill>
                  <a:srgbClr val="5B3615"/>
                </a:solidFill>
                <a:cs typeface="Aharoni" panose="02010803020104030203" pitchFamily="2" charset="-79"/>
              </a:rPr>
              <a:t>MÓDULO 3 - Levantamento e interpretação de solos</a:t>
            </a:r>
          </a:p>
          <a:p>
            <a:pPr marL="342900" indent="-342900" algn="just">
              <a:spcBef>
                <a:spcPts val="600"/>
              </a:spcBef>
              <a:spcAft>
                <a:spcPts val="600"/>
              </a:spcAft>
              <a:buFont typeface="Arial" panose="020B0604020202020204" pitchFamily="34" charset="0"/>
              <a:buChar char="•"/>
            </a:pPr>
            <a:r>
              <a:rPr lang="pt-BR" sz="2200" b="1" dirty="0">
                <a:solidFill>
                  <a:srgbClr val="5B3615"/>
                </a:solidFill>
                <a:cs typeface="Aharoni" panose="02010803020104030203" pitchFamily="2" charset="-79"/>
              </a:rPr>
              <a:t>TRABALHO DE CONCUSÃO DE CURSO (TCC) em três etapas: projeto, desenvolvimento e resultados.</a:t>
            </a:r>
          </a:p>
        </p:txBody>
      </p:sp>
      <p:pic>
        <p:nvPicPr>
          <p:cNvPr id="14" name="Imagem 13">
            <a:extLst>
              <a:ext uri="{FF2B5EF4-FFF2-40B4-BE49-F238E27FC236}">
                <a16:creationId xmlns:a16="http://schemas.microsoft.com/office/drawing/2014/main" id="{E6563109-D3DC-4F96-A639-4D28C74B4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36" y="71750"/>
            <a:ext cx="1993326" cy="439033"/>
          </a:xfrm>
          <a:prstGeom prst="rect">
            <a:avLst/>
          </a:prstGeom>
        </p:spPr>
      </p:pic>
      <p:sp>
        <p:nvSpPr>
          <p:cNvPr id="16" name="Retângulo 15">
            <a:extLst>
              <a:ext uri="{FF2B5EF4-FFF2-40B4-BE49-F238E27FC236}">
                <a16:creationId xmlns:a16="http://schemas.microsoft.com/office/drawing/2014/main" id="{54DED9EB-07FF-4167-BABE-87B3C14F4FF1}"/>
              </a:ext>
            </a:extLst>
          </p:cNvPr>
          <p:cNvSpPr/>
          <p:nvPr/>
        </p:nvSpPr>
        <p:spPr>
          <a:xfrm>
            <a:off x="-8079" y="6790099"/>
            <a:ext cx="12209132" cy="67901"/>
          </a:xfrm>
          <a:prstGeom prst="rect">
            <a:avLst/>
          </a:prstGeom>
          <a:solidFill>
            <a:srgbClr val="8952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94C4739C-0494-4086-AE3A-BCF2B68ED4BC}"/>
              </a:ext>
            </a:extLst>
          </p:cNvPr>
          <p:cNvSpPr txBox="1"/>
          <p:nvPr/>
        </p:nvSpPr>
        <p:spPr>
          <a:xfrm>
            <a:off x="7103740" y="5815700"/>
            <a:ext cx="3569062" cy="338554"/>
          </a:xfrm>
          <a:prstGeom prst="rect">
            <a:avLst/>
          </a:prstGeom>
          <a:noFill/>
        </p:spPr>
        <p:txBody>
          <a:bodyPr wrap="square" rtlCol="0">
            <a:spAutoFit/>
          </a:bodyPr>
          <a:lstStyle/>
          <a:p>
            <a:pPr algn="ctr"/>
            <a:r>
              <a:rPr lang="pt-BR" sz="1600" b="1" dirty="0">
                <a:solidFill>
                  <a:srgbClr val="5B3615"/>
                </a:solidFill>
                <a:cs typeface="Aharoni" panose="02010803020104030203" pitchFamily="2" charset="-79"/>
              </a:rPr>
              <a:t>Tabela  01 – Cronograma simplificado</a:t>
            </a:r>
          </a:p>
        </p:txBody>
      </p:sp>
      <p:pic>
        <p:nvPicPr>
          <p:cNvPr id="4" name="Imagem 3">
            <a:extLst>
              <a:ext uri="{FF2B5EF4-FFF2-40B4-BE49-F238E27FC236}">
                <a16:creationId xmlns:a16="http://schemas.microsoft.com/office/drawing/2014/main" id="{E15E2774-CA28-66EF-21CC-F4A74628C3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748" y="6408801"/>
            <a:ext cx="963940" cy="305674"/>
          </a:xfrm>
          <a:prstGeom prst="rect">
            <a:avLst/>
          </a:prstGeom>
        </p:spPr>
      </p:pic>
      <p:graphicFrame>
        <p:nvGraphicFramePr>
          <p:cNvPr id="7" name="Tabela 6">
            <a:extLst>
              <a:ext uri="{FF2B5EF4-FFF2-40B4-BE49-F238E27FC236}">
                <a16:creationId xmlns:a16="http://schemas.microsoft.com/office/drawing/2014/main" id="{3E9F67A1-4FB7-C300-2D0B-ABDB8A87CCD1}"/>
              </a:ext>
            </a:extLst>
          </p:cNvPr>
          <p:cNvGraphicFramePr>
            <a:graphicFrameLocks noGrp="1"/>
          </p:cNvGraphicFramePr>
          <p:nvPr>
            <p:extLst>
              <p:ext uri="{D42A27DB-BD31-4B8C-83A1-F6EECF244321}">
                <p14:modId xmlns:p14="http://schemas.microsoft.com/office/powerpoint/2010/main" val="4240008997"/>
              </p:ext>
            </p:extLst>
          </p:nvPr>
        </p:nvGraphicFramePr>
        <p:xfrm>
          <a:off x="5273039" y="778648"/>
          <a:ext cx="6611143" cy="482776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68135">
                  <a:extLst>
                    <a:ext uri="{9D8B030D-6E8A-4147-A177-3AD203B41FA5}">
                      <a16:colId xmlns:a16="http://schemas.microsoft.com/office/drawing/2014/main" val="2575026513"/>
                    </a:ext>
                  </a:extLst>
                </a:gridCol>
                <a:gridCol w="1932972">
                  <a:extLst>
                    <a:ext uri="{9D8B030D-6E8A-4147-A177-3AD203B41FA5}">
                      <a16:colId xmlns:a16="http://schemas.microsoft.com/office/drawing/2014/main" val="2825160316"/>
                    </a:ext>
                  </a:extLst>
                </a:gridCol>
                <a:gridCol w="1710036">
                  <a:extLst>
                    <a:ext uri="{9D8B030D-6E8A-4147-A177-3AD203B41FA5}">
                      <a16:colId xmlns:a16="http://schemas.microsoft.com/office/drawing/2014/main" val="3485147736"/>
                    </a:ext>
                  </a:extLst>
                </a:gridCol>
              </a:tblGrid>
              <a:tr h="0">
                <a:tc>
                  <a:txBody>
                    <a:bodyPr/>
                    <a:lstStyle/>
                    <a:p>
                      <a:pPr algn="ctr"/>
                      <a:r>
                        <a:rPr lang="pt-BR" sz="2000" dirty="0">
                          <a:solidFill>
                            <a:schemeClr val="tx1"/>
                          </a:solidFill>
                        </a:rPr>
                        <a:t>Atividades</a:t>
                      </a:r>
                    </a:p>
                  </a:txBody>
                  <a:tcPr>
                    <a:solidFill>
                      <a:srgbClr val="F3DBB7"/>
                    </a:solidFill>
                  </a:tcPr>
                </a:tc>
                <a:tc>
                  <a:txBody>
                    <a:bodyPr/>
                    <a:lstStyle/>
                    <a:p>
                      <a:pPr algn="ctr"/>
                      <a:r>
                        <a:rPr lang="pt-BR" sz="2000" dirty="0">
                          <a:solidFill>
                            <a:schemeClr val="tx1"/>
                          </a:solidFill>
                        </a:rPr>
                        <a:t>Datas</a:t>
                      </a:r>
                    </a:p>
                  </a:txBody>
                  <a:tcPr>
                    <a:solidFill>
                      <a:srgbClr val="F3DBB7"/>
                    </a:solidFill>
                  </a:tcPr>
                </a:tc>
                <a:tc>
                  <a:txBody>
                    <a:bodyPr/>
                    <a:lstStyle/>
                    <a:p>
                      <a:pPr algn="ctr"/>
                      <a:r>
                        <a:rPr lang="pt-BR" sz="2000" dirty="0" err="1">
                          <a:solidFill>
                            <a:schemeClr val="tx1"/>
                          </a:solidFill>
                        </a:rPr>
                        <a:t>Obs</a:t>
                      </a:r>
                      <a:endParaRPr lang="pt-BR" sz="2000" dirty="0">
                        <a:solidFill>
                          <a:schemeClr val="tx1"/>
                        </a:solidFill>
                      </a:endParaRPr>
                    </a:p>
                  </a:txBody>
                  <a:tcPr>
                    <a:solidFill>
                      <a:srgbClr val="F3DBB7"/>
                    </a:solidFill>
                  </a:tcPr>
                </a:tc>
                <a:extLst>
                  <a:ext uri="{0D108BD9-81ED-4DB2-BD59-A6C34878D82A}">
                    <a16:rowId xmlns:a16="http://schemas.microsoft.com/office/drawing/2014/main" val="48696733"/>
                  </a:ext>
                </a:extLst>
              </a:tr>
              <a:tr h="697729">
                <a:tc>
                  <a:txBody>
                    <a:bodyPr/>
                    <a:lstStyle/>
                    <a:p>
                      <a:r>
                        <a:rPr lang="pt-BR" sz="1800" b="1" dirty="0">
                          <a:solidFill>
                            <a:schemeClr val="tx1"/>
                          </a:solidFill>
                        </a:rPr>
                        <a:t>- </a:t>
                      </a:r>
                      <a:r>
                        <a:rPr lang="pt-BR" sz="1800" b="1" i="0" u="none" strike="noStrike" kern="1200" baseline="0" dirty="0">
                          <a:solidFill>
                            <a:schemeClr val="dk1"/>
                          </a:solidFill>
                          <a:latin typeface="+mn-lt"/>
                          <a:ea typeface="+mn-ea"/>
                          <a:cs typeface="+mn-cs"/>
                        </a:rPr>
                        <a:t>Semana de boas-vindas, apresentação do curso </a:t>
                      </a:r>
                    </a:p>
                  </a:txBody>
                  <a:tcPr>
                    <a:solidFill>
                      <a:srgbClr val="FDF3ED"/>
                    </a:solidFill>
                  </a:tcPr>
                </a:tc>
                <a:tc>
                  <a:txBody>
                    <a:bodyPr/>
                    <a:lstStyle/>
                    <a:p>
                      <a:endParaRPr lang="pt-BR" sz="1800" b="0" i="0" u="none" strike="noStrike" kern="1200" baseline="0" dirty="0">
                        <a:solidFill>
                          <a:schemeClr val="dk1"/>
                        </a:solidFill>
                        <a:latin typeface="+mn-lt"/>
                        <a:ea typeface="+mn-ea"/>
                        <a:cs typeface="+mn-cs"/>
                      </a:endParaRPr>
                    </a:p>
                    <a:p>
                      <a:r>
                        <a:rPr lang="pt-BR" sz="1800" b="0" i="0" u="none" strike="noStrike" kern="1200" baseline="0" dirty="0">
                          <a:solidFill>
                            <a:schemeClr val="dk1"/>
                          </a:solidFill>
                          <a:latin typeface="+mn-lt"/>
                          <a:ea typeface="+mn-ea"/>
                          <a:cs typeface="+mn-cs"/>
                        </a:rPr>
                        <a:t> </a:t>
                      </a:r>
                      <a:r>
                        <a:rPr lang="pt-BR" sz="1800" b="1" i="0" u="none" strike="noStrike" kern="1200" baseline="0" dirty="0">
                          <a:solidFill>
                            <a:schemeClr val="dk1"/>
                          </a:solidFill>
                          <a:latin typeface="+mn-lt"/>
                          <a:ea typeface="+mn-ea"/>
                          <a:cs typeface="+mn-cs"/>
                        </a:rPr>
                        <a:t>19 a 23 </a:t>
                      </a:r>
                      <a:r>
                        <a:rPr lang="pt-BR" sz="1800" b="1" i="0" u="none" strike="noStrike" kern="1200" baseline="0" dirty="0" err="1">
                          <a:solidFill>
                            <a:schemeClr val="dk1"/>
                          </a:solidFill>
                          <a:latin typeface="+mn-lt"/>
                          <a:ea typeface="+mn-ea"/>
                          <a:cs typeface="+mn-cs"/>
                        </a:rPr>
                        <a:t>fev</a:t>
                      </a:r>
                      <a:r>
                        <a:rPr lang="pt-BR" sz="1800" b="1" i="0" u="none" strike="noStrike" kern="1200" baseline="0" dirty="0">
                          <a:solidFill>
                            <a:schemeClr val="dk1"/>
                          </a:solidFill>
                          <a:latin typeface="+mn-lt"/>
                          <a:ea typeface="+mn-ea"/>
                          <a:cs typeface="+mn-cs"/>
                        </a:rPr>
                        <a:t> 24 </a:t>
                      </a:r>
                    </a:p>
                  </a:txBody>
                  <a:tcPr>
                    <a:solidFill>
                      <a:srgbClr val="FDF3ED"/>
                    </a:solidFill>
                  </a:tcPr>
                </a:tc>
                <a:tc>
                  <a:txBody>
                    <a:bodyPr/>
                    <a:lstStyle/>
                    <a:p>
                      <a:r>
                        <a:rPr lang="pt-BR" sz="1800" b="1" i="0" u="none" strike="noStrike" kern="1200" baseline="0" dirty="0">
                          <a:solidFill>
                            <a:schemeClr val="dk1"/>
                          </a:solidFill>
                          <a:latin typeface="+mn-lt"/>
                          <a:ea typeface="+mn-ea"/>
                          <a:cs typeface="+mn-cs"/>
                        </a:rPr>
                        <a:t>Coord., cursistas, apoio</a:t>
                      </a:r>
                    </a:p>
                  </a:txBody>
                  <a:tcPr>
                    <a:solidFill>
                      <a:srgbClr val="FDF3ED"/>
                    </a:solidFill>
                  </a:tcPr>
                </a:tc>
                <a:extLst>
                  <a:ext uri="{0D108BD9-81ED-4DB2-BD59-A6C34878D82A}">
                    <a16:rowId xmlns:a16="http://schemas.microsoft.com/office/drawing/2014/main" val="1894195475"/>
                  </a:ext>
                </a:extLst>
              </a:tr>
              <a:tr h="532736">
                <a:tc>
                  <a:txBody>
                    <a:bodyPr/>
                    <a:lstStyle/>
                    <a:p>
                      <a:r>
                        <a:rPr lang="pt-BR" sz="1800" b="1" dirty="0">
                          <a:solidFill>
                            <a:schemeClr val="tx1"/>
                          </a:solidFill>
                        </a:rPr>
                        <a:t>- Módulo 1</a:t>
                      </a:r>
                    </a:p>
                  </a:txBody>
                  <a:tcPr>
                    <a:solidFill>
                      <a:schemeClr val="accent2">
                        <a:lumMod val="20000"/>
                        <a:lumOff val="80000"/>
                      </a:schemeClr>
                    </a:solidFill>
                  </a:tcPr>
                </a:tc>
                <a:tc>
                  <a:txBody>
                    <a:bodyPr/>
                    <a:lstStyle/>
                    <a:p>
                      <a:r>
                        <a:rPr lang="pt-BR" sz="1800" b="1" i="0" u="none" strike="noStrike" kern="1200" baseline="0" dirty="0">
                          <a:solidFill>
                            <a:schemeClr val="dk1"/>
                          </a:solidFill>
                          <a:latin typeface="+mn-lt"/>
                          <a:ea typeface="+mn-ea"/>
                          <a:cs typeface="+mn-cs"/>
                        </a:rPr>
                        <a:t>26.02 a 05.07.24</a:t>
                      </a:r>
                    </a:p>
                  </a:txBody>
                  <a:tcPr>
                    <a:solidFill>
                      <a:schemeClr val="accent2">
                        <a:lumMod val="20000"/>
                        <a:lumOff val="80000"/>
                      </a:schemeClr>
                    </a:solidFill>
                  </a:tcPr>
                </a:tc>
                <a:tc>
                  <a:txBody>
                    <a:bodyPr/>
                    <a:lstStyle/>
                    <a:p>
                      <a:r>
                        <a:rPr lang="pt-BR" sz="1800" b="1" i="0" u="none" strike="noStrike" kern="1200" baseline="0" dirty="0">
                          <a:solidFill>
                            <a:schemeClr val="dk1"/>
                          </a:solidFill>
                          <a:latin typeface="+mn-lt"/>
                          <a:ea typeface="+mn-ea"/>
                          <a:cs typeface="+mn-cs"/>
                        </a:rPr>
                        <a:t>Formadores e  tutores</a:t>
                      </a:r>
                    </a:p>
                  </a:txBody>
                  <a:tcPr>
                    <a:solidFill>
                      <a:schemeClr val="accent2">
                        <a:lumMod val="20000"/>
                        <a:lumOff val="80000"/>
                      </a:schemeClr>
                    </a:solidFill>
                  </a:tcPr>
                </a:tc>
                <a:extLst>
                  <a:ext uri="{0D108BD9-81ED-4DB2-BD59-A6C34878D82A}">
                    <a16:rowId xmlns:a16="http://schemas.microsoft.com/office/drawing/2014/main" val="2026511946"/>
                  </a:ext>
                </a:extLst>
              </a:tr>
              <a:tr h="506339">
                <a:tc>
                  <a:txBody>
                    <a:bodyPr/>
                    <a:lstStyle/>
                    <a:p>
                      <a:r>
                        <a:rPr lang="pt-BR" sz="1800" b="1" dirty="0">
                          <a:solidFill>
                            <a:schemeClr val="tx1"/>
                          </a:solidFill>
                        </a:rPr>
                        <a:t>- Módulo 2</a:t>
                      </a:r>
                    </a:p>
                  </a:txBody>
                  <a:tcPr>
                    <a:solidFill>
                      <a:srgbClr val="FDF3ED"/>
                    </a:solidFill>
                  </a:tcPr>
                </a:tc>
                <a:tc>
                  <a:txBody>
                    <a:bodyPr/>
                    <a:lstStyle/>
                    <a:p>
                      <a:r>
                        <a:rPr lang="pt-BR" sz="1800" b="1" i="0" u="none" strike="noStrike" kern="1200" baseline="0" dirty="0">
                          <a:solidFill>
                            <a:schemeClr val="dk1"/>
                          </a:solidFill>
                          <a:latin typeface="+mn-lt"/>
                          <a:ea typeface="+mn-ea"/>
                          <a:cs typeface="+mn-cs"/>
                        </a:rPr>
                        <a:t>05.08 a 13.12.24</a:t>
                      </a:r>
                    </a:p>
                  </a:txBody>
                  <a:tcPr>
                    <a:solidFill>
                      <a:srgbClr val="FDF3ED"/>
                    </a:solidFill>
                  </a:tcPr>
                </a:tc>
                <a:tc>
                  <a:txBody>
                    <a:bodyPr/>
                    <a:lstStyle/>
                    <a:p>
                      <a:r>
                        <a:rPr lang="pt-BR" sz="1800" b="1" i="0" u="none" strike="noStrike" kern="1200" baseline="0" dirty="0">
                          <a:solidFill>
                            <a:schemeClr val="dk1"/>
                          </a:solidFill>
                          <a:latin typeface="+mn-lt"/>
                          <a:ea typeface="+mn-ea"/>
                          <a:cs typeface="+mn-cs"/>
                        </a:rPr>
                        <a:t>Formadores e  tutores</a:t>
                      </a:r>
                    </a:p>
                  </a:txBody>
                  <a:tcPr>
                    <a:solidFill>
                      <a:srgbClr val="FDF3ED"/>
                    </a:solidFill>
                  </a:tcPr>
                </a:tc>
                <a:extLst>
                  <a:ext uri="{0D108BD9-81ED-4DB2-BD59-A6C34878D82A}">
                    <a16:rowId xmlns:a16="http://schemas.microsoft.com/office/drawing/2014/main" val="969892526"/>
                  </a:ext>
                </a:extLst>
              </a:tr>
              <a:tr h="321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800" b="1" dirty="0">
                          <a:solidFill>
                            <a:schemeClr val="tx1"/>
                          </a:solidFill>
                        </a:rPr>
                        <a:t>- Módulo 3 (inclui a</a:t>
                      </a:r>
                      <a:r>
                        <a:rPr lang="pt-BR" sz="1800" b="1" i="0" u="none" strike="noStrike" kern="1200" baseline="0" dirty="0">
                          <a:solidFill>
                            <a:schemeClr val="dk1"/>
                          </a:solidFill>
                          <a:latin typeface="+mn-lt"/>
                          <a:ea typeface="+mn-ea"/>
                          <a:cs typeface="+mn-cs"/>
                        </a:rPr>
                        <a:t>tividades presenciais do Módulo III e </a:t>
                      </a:r>
                      <a:r>
                        <a:rPr lang="pt-BR" sz="1800" b="1" i="0" u="none" strike="noStrike" kern="1200" baseline="0" dirty="0" err="1">
                          <a:solidFill>
                            <a:schemeClr val="dk1"/>
                          </a:solidFill>
                          <a:latin typeface="+mn-lt"/>
                          <a:ea typeface="+mn-ea"/>
                          <a:cs typeface="+mn-cs"/>
                        </a:rPr>
                        <a:t>TCC’s</a:t>
                      </a:r>
                      <a:r>
                        <a:rPr lang="pt-BR" sz="1800" b="1" i="0" u="none" strike="noStrike" kern="1200" baseline="0" dirty="0">
                          <a:solidFill>
                            <a:schemeClr val="dk1"/>
                          </a:solidFill>
                          <a:latin typeface="+mn-lt"/>
                          <a:ea typeface="+mn-ea"/>
                          <a:cs typeface="+mn-cs"/>
                        </a:rPr>
                        <a:t>) 	</a:t>
                      </a:r>
                    </a:p>
                  </a:txBody>
                  <a:tcPr>
                    <a:solidFill>
                      <a:schemeClr val="accent2">
                        <a:lumMod val="20000"/>
                        <a:lumOff val="80000"/>
                      </a:schemeClr>
                    </a:solidFill>
                  </a:tcPr>
                </a:tc>
                <a:tc>
                  <a:txBody>
                    <a:bodyPr/>
                    <a:lstStyle/>
                    <a:p>
                      <a:r>
                        <a:rPr lang="pt-BR" sz="1800" b="1" i="0" u="none" strike="noStrike" kern="1200" baseline="0" dirty="0">
                          <a:solidFill>
                            <a:schemeClr val="dk1"/>
                          </a:solidFill>
                          <a:latin typeface="+mn-lt"/>
                          <a:ea typeface="+mn-ea"/>
                          <a:cs typeface="+mn-cs"/>
                        </a:rPr>
                        <a:t>03.02 a 30.06.25</a:t>
                      </a:r>
                    </a:p>
                  </a:txBody>
                  <a:tcPr>
                    <a:solidFill>
                      <a:schemeClr val="accent2">
                        <a:lumMod val="20000"/>
                        <a:lumOff val="80000"/>
                      </a:schemeClr>
                    </a:solidFill>
                  </a:tcPr>
                </a:tc>
                <a:tc>
                  <a:txBody>
                    <a:bodyPr/>
                    <a:lstStyle/>
                    <a:p>
                      <a:r>
                        <a:rPr lang="pt-BR" sz="1800" b="1" i="0" u="none" strike="noStrike" kern="1200" baseline="0" dirty="0">
                          <a:solidFill>
                            <a:schemeClr val="dk1"/>
                          </a:solidFill>
                          <a:latin typeface="+mn-lt"/>
                          <a:ea typeface="+mn-ea"/>
                          <a:cs typeface="+mn-cs"/>
                        </a:rPr>
                        <a:t>Formadores e  tutores</a:t>
                      </a:r>
                    </a:p>
                  </a:txBody>
                  <a:tcPr>
                    <a:solidFill>
                      <a:schemeClr val="accent2">
                        <a:lumMod val="20000"/>
                        <a:lumOff val="80000"/>
                      </a:schemeClr>
                    </a:solidFill>
                  </a:tcPr>
                </a:tc>
                <a:extLst>
                  <a:ext uri="{0D108BD9-81ED-4DB2-BD59-A6C34878D82A}">
                    <a16:rowId xmlns:a16="http://schemas.microsoft.com/office/drawing/2014/main" val="2598490060"/>
                  </a:ext>
                </a:extLst>
              </a:tr>
              <a:tr h="697729">
                <a:tc gridSpan="3">
                  <a:txBody>
                    <a:bodyPr/>
                    <a:lstStyle/>
                    <a:p>
                      <a:r>
                        <a:rPr lang="pt-BR" sz="1800" b="1" i="0" u="none" strike="noStrike" kern="1200" baseline="0" dirty="0">
                          <a:solidFill>
                            <a:schemeClr val="dk1"/>
                          </a:solidFill>
                          <a:latin typeface="+mn-lt"/>
                          <a:ea typeface="+mn-ea"/>
                          <a:cs typeface="+mn-cs"/>
                        </a:rPr>
                        <a:t>Atividades presenciais do Módulo I e II e orientações de TCC:</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800" b="0" i="0" u="none" strike="noStrike" kern="1200" baseline="0" dirty="0">
                          <a:solidFill>
                            <a:schemeClr val="dk1"/>
                          </a:solidFill>
                          <a:latin typeface="+mn-lt"/>
                          <a:ea typeface="+mn-ea"/>
                          <a:cs typeface="+mn-cs"/>
                        </a:rPr>
                        <a:t>entre 06/07 e 03/08 – Módulo I; entre 14 e 20/12 e em janeiro de 2025 – Módulo II; atividades presenciais do Módulo III e finalização dos </a:t>
                      </a:r>
                      <a:r>
                        <a:rPr lang="pt-BR" sz="1800" b="0" i="0" u="none" strike="noStrike" kern="1200" baseline="0" dirty="0" err="1">
                          <a:solidFill>
                            <a:schemeClr val="dk1"/>
                          </a:solidFill>
                          <a:latin typeface="+mn-lt"/>
                          <a:ea typeface="+mn-ea"/>
                          <a:cs typeface="+mn-cs"/>
                        </a:rPr>
                        <a:t>TCC’s</a:t>
                      </a:r>
                      <a:r>
                        <a:rPr lang="pt-BR" sz="1800" b="0" i="0" u="none" strike="noStrike" kern="1200" baseline="0" dirty="0">
                          <a:solidFill>
                            <a:schemeClr val="dk1"/>
                          </a:solidFill>
                          <a:latin typeface="+mn-lt"/>
                          <a:ea typeface="+mn-ea"/>
                          <a:cs typeface="+mn-cs"/>
                        </a:rPr>
                        <a:t> de 21/04 a 30/06 	</a:t>
                      </a:r>
                    </a:p>
                    <a:p>
                      <a:pPr marL="0" marR="0" lvl="0" indent="0" algn="l" defTabSz="914400" rtl="0" eaLnBrk="1" fontAlgn="auto" latinLnBrk="0" hangingPunct="1">
                        <a:lnSpc>
                          <a:spcPct val="100000"/>
                        </a:lnSpc>
                        <a:spcBef>
                          <a:spcPts val="600"/>
                        </a:spcBef>
                        <a:spcAft>
                          <a:spcPts val="0"/>
                        </a:spcAft>
                        <a:buClrTx/>
                        <a:buSzTx/>
                        <a:buFontTx/>
                        <a:buNone/>
                        <a:tabLst/>
                        <a:defRPr/>
                      </a:pPr>
                      <a:r>
                        <a:rPr lang="pt-BR" sz="1800" b="1" i="0" u="none" strike="noStrike" kern="1200" baseline="0" dirty="0">
                          <a:solidFill>
                            <a:schemeClr val="dk1"/>
                          </a:solidFill>
                          <a:latin typeface="+mn-lt"/>
                          <a:ea typeface="+mn-ea"/>
                          <a:cs typeface="+mn-cs"/>
                        </a:rPr>
                        <a:t>Defesas </a:t>
                      </a:r>
                      <a:r>
                        <a:rPr lang="pt-BR" sz="1800" b="1" i="0" u="none" strike="noStrike" kern="1200" baseline="0" dirty="0" err="1">
                          <a:solidFill>
                            <a:schemeClr val="dk1"/>
                          </a:solidFill>
                          <a:latin typeface="+mn-lt"/>
                          <a:ea typeface="+mn-ea"/>
                          <a:cs typeface="+mn-cs"/>
                        </a:rPr>
                        <a:t>TCCs</a:t>
                      </a:r>
                      <a:r>
                        <a:rPr lang="pt-BR" sz="1800" b="1" i="0" u="none" strike="noStrike" kern="1200" baseline="0" dirty="0">
                          <a:solidFill>
                            <a:schemeClr val="dk1"/>
                          </a:solidFill>
                          <a:latin typeface="+mn-lt"/>
                          <a:ea typeface="+mn-ea"/>
                          <a:cs typeface="+mn-cs"/>
                        </a:rPr>
                        <a:t>: até final de julho 2025 	</a:t>
                      </a:r>
                    </a:p>
                  </a:txBody>
                  <a:tcPr>
                    <a:solidFill>
                      <a:srgbClr val="FDF3ED"/>
                    </a:solidFill>
                  </a:tcPr>
                </a:tc>
                <a:tc hMerge="1">
                  <a:txBody>
                    <a:bodyPr/>
                    <a:lstStyle/>
                    <a:p>
                      <a:endParaRPr lang="pt-BR" sz="2000" dirty="0">
                        <a:solidFill>
                          <a:schemeClr val="tx1"/>
                        </a:solidFill>
                      </a:endParaRPr>
                    </a:p>
                  </a:txBody>
                  <a:tcPr>
                    <a:solidFill>
                      <a:srgbClr val="FDF3ED"/>
                    </a:solidFill>
                  </a:tcPr>
                </a:tc>
                <a:tc hMerge="1">
                  <a:txBody>
                    <a:bodyPr/>
                    <a:lstStyle/>
                    <a:p>
                      <a:endParaRPr lang="pt-BR" sz="2000" dirty="0">
                        <a:solidFill>
                          <a:schemeClr val="tx1"/>
                        </a:solidFill>
                      </a:endParaRPr>
                    </a:p>
                  </a:txBody>
                  <a:tcPr>
                    <a:solidFill>
                      <a:srgbClr val="FDF3ED"/>
                    </a:solidFill>
                  </a:tcPr>
                </a:tc>
                <a:extLst>
                  <a:ext uri="{0D108BD9-81ED-4DB2-BD59-A6C34878D82A}">
                    <a16:rowId xmlns:a16="http://schemas.microsoft.com/office/drawing/2014/main" val="4098234314"/>
                  </a:ext>
                </a:extLst>
              </a:tr>
            </a:tbl>
          </a:graphicData>
        </a:graphic>
      </p:graphicFrame>
    </p:spTree>
    <p:extLst>
      <p:ext uri="{BB962C8B-B14F-4D97-AF65-F5344CB8AC3E}">
        <p14:creationId xmlns:p14="http://schemas.microsoft.com/office/powerpoint/2010/main" val="746672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879698B9-4E81-4736-9C65-91CA1888B27E}"/>
              </a:ext>
            </a:extLst>
          </p:cNvPr>
          <p:cNvGrpSpPr/>
          <p:nvPr/>
        </p:nvGrpSpPr>
        <p:grpSpPr>
          <a:xfrm>
            <a:off x="9594609" y="6417960"/>
            <a:ext cx="2488548" cy="303025"/>
            <a:chOff x="6335361" y="6300265"/>
            <a:chExt cx="2488548" cy="303025"/>
          </a:xfrm>
        </p:grpSpPr>
        <p:pic>
          <p:nvPicPr>
            <p:cNvPr id="13" name="Imagem 12">
              <a:extLst>
                <a:ext uri="{FF2B5EF4-FFF2-40B4-BE49-F238E27FC236}">
                  <a16:creationId xmlns:a16="http://schemas.microsoft.com/office/drawing/2014/main" id="{094F9D09-F75B-452B-AAD2-50C0CF31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965" y="6300265"/>
              <a:ext cx="451944" cy="303025"/>
            </a:xfrm>
            <a:prstGeom prst="rect">
              <a:avLst/>
            </a:prstGeom>
          </p:spPr>
        </p:pic>
        <p:pic>
          <p:nvPicPr>
            <p:cNvPr id="15" name="Imagem 14">
              <a:extLst>
                <a:ext uri="{FF2B5EF4-FFF2-40B4-BE49-F238E27FC236}">
                  <a16:creationId xmlns:a16="http://schemas.microsoft.com/office/drawing/2014/main" id="{2DBB361E-F5AB-4E8B-AC2E-F861FD1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61" y="6327854"/>
              <a:ext cx="686991" cy="247846"/>
            </a:xfrm>
            <a:prstGeom prst="rect">
              <a:avLst/>
            </a:prstGeom>
          </p:spPr>
        </p:pic>
        <p:pic>
          <p:nvPicPr>
            <p:cNvPr id="17" name="Imagem 16">
              <a:extLst>
                <a:ext uri="{FF2B5EF4-FFF2-40B4-BE49-F238E27FC236}">
                  <a16:creationId xmlns:a16="http://schemas.microsoft.com/office/drawing/2014/main" id="{DB4102DC-4510-466B-8488-8742457D9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195" y="6306774"/>
              <a:ext cx="369361" cy="290006"/>
            </a:xfrm>
            <a:prstGeom prst="rect">
              <a:avLst/>
            </a:prstGeom>
          </p:spPr>
        </p:pic>
        <p:pic>
          <p:nvPicPr>
            <p:cNvPr id="19" name="Imagem 18">
              <a:extLst>
                <a:ext uri="{FF2B5EF4-FFF2-40B4-BE49-F238E27FC236}">
                  <a16:creationId xmlns:a16="http://schemas.microsoft.com/office/drawing/2014/main" id="{85A9D3BF-4FDA-4C01-B2F5-0A92331AD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760" y="6336389"/>
              <a:ext cx="547027" cy="230777"/>
            </a:xfrm>
            <a:prstGeom prst="rect">
              <a:avLst/>
            </a:prstGeom>
          </p:spPr>
        </p:pic>
      </p:grpSp>
      <p:sp>
        <p:nvSpPr>
          <p:cNvPr id="23" name="Retângulo 22">
            <a:extLst>
              <a:ext uri="{FF2B5EF4-FFF2-40B4-BE49-F238E27FC236}">
                <a16:creationId xmlns:a16="http://schemas.microsoft.com/office/drawing/2014/main" id="{368F8D67-BD2C-4EDC-92CC-3827E049B6E2}"/>
              </a:ext>
            </a:extLst>
          </p:cNvPr>
          <p:cNvSpPr/>
          <p:nvPr/>
        </p:nvSpPr>
        <p:spPr>
          <a:xfrm>
            <a:off x="-1" y="-410"/>
            <a:ext cx="12192001" cy="583355"/>
          </a:xfrm>
          <a:prstGeom prst="rect">
            <a:avLst/>
          </a:prstGeom>
          <a:solidFill>
            <a:srgbClr val="EBD2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5B3615"/>
                </a:solidFill>
                <a:latin typeface="Aharoni" panose="02010803020104030203" pitchFamily="2" charset="-79"/>
                <a:cs typeface="Aharoni" panose="02010803020104030203" pitchFamily="2" charset="-79"/>
              </a:rPr>
              <a:t>Disciplinas</a:t>
            </a:r>
            <a:endParaRPr lang="pt-BR" sz="2400" b="1" dirty="0">
              <a:solidFill>
                <a:srgbClr val="5B3615"/>
              </a:solidFill>
              <a:latin typeface="Aharoni" panose="02010803020104030203" pitchFamily="2" charset="-79"/>
              <a:cs typeface="Aharoni" panose="02010803020104030203" pitchFamily="2" charset="-79"/>
            </a:endParaRPr>
          </a:p>
        </p:txBody>
      </p:sp>
      <p:sp>
        <p:nvSpPr>
          <p:cNvPr id="24" name="CaixaDeTexto 23">
            <a:extLst>
              <a:ext uri="{FF2B5EF4-FFF2-40B4-BE49-F238E27FC236}">
                <a16:creationId xmlns:a16="http://schemas.microsoft.com/office/drawing/2014/main" id="{F962C8F6-40A5-4146-A450-16F9E6865DB2}"/>
              </a:ext>
            </a:extLst>
          </p:cNvPr>
          <p:cNvSpPr txBox="1"/>
          <p:nvPr/>
        </p:nvSpPr>
        <p:spPr>
          <a:xfrm>
            <a:off x="307818" y="778648"/>
            <a:ext cx="6611142" cy="646331"/>
          </a:xfrm>
          <a:prstGeom prst="rect">
            <a:avLst/>
          </a:prstGeom>
          <a:noFill/>
        </p:spPr>
        <p:txBody>
          <a:bodyPr wrap="square" rtlCol="0">
            <a:spAutoFit/>
          </a:bodyPr>
          <a:lstStyle/>
          <a:p>
            <a:r>
              <a:rPr lang="pt-BR" sz="3600" b="1" dirty="0">
                <a:solidFill>
                  <a:srgbClr val="5B3615"/>
                </a:solidFill>
                <a:latin typeface="Aharoni" panose="02010803020104030203" pitchFamily="2" charset="-79"/>
                <a:cs typeface="Aharoni" panose="02010803020104030203" pitchFamily="2" charset="-79"/>
              </a:rPr>
              <a:t>2. Disciplinas</a:t>
            </a:r>
            <a:endParaRPr lang="pt-BR" sz="3200" b="1" dirty="0">
              <a:solidFill>
                <a:srgbClr val="5B3615"/>
              </a:solidFill>
              <a:latin typeface="Aharoni" panose="02010803020104030203" pitchFamily="2" charset="-79"/>
              <a:cs typeface="Aharoni" panose="02010803020104030203" pitchFamily="2" charset="-79"/>
            </a:endParaRPr>
          </a:p>
        </p:txBody>
      </p:sp>
      <p:pic>
        <p:nvPicPr>
          <p:cNvPr id="14" name="Imagem 13">
            <a:extLst>
              <a:ext uri="{FF2B5EF4-FFF2-40B4-BE49-F238E27FC236}">
                <a16:creationId xmlns:a16="http://schemas.microsoft.com/office/drawing/2014/main" id="{E6563109-D3DC-4F96-A639-4D28C74B4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36" y="71750"/>
            <a:ext cx="1993326" cy="439033"/>
          </a:xfrm>
          <a:prstGeom prst="rect">
            <a:avLst/>
          </a:prstGeom>
        </p:spPr>
      </p:pic>
      <p:sp>
        <p:nvSpPr>
          <p:cNvPr id="16" name="Retângulo 15">
            <a:extLst>
              <a:ext uri="{FF2B5EF4-FFF2-40B4-BE49-F238E27FC236}">
                <a16:creationId xmlns:a16="http://schemas.microsoft.com/office/drawing/2014/main" id="{54DED9EB-07FF-4167-BABE-87B3C14F4FF1}"/>
              </a:ext>
            </a:extLst>
          </p:cNvPr>
          <p:cNvSpPr/>
          <p:nvPr/>
        </p:nvSpPr>
        <p:spPr>
          <a:xfrm>
            <a:off x="-8079" y="6790099"/>
            <a:ext cx="12209132" cy="67901"/>
          </a:xfrm>
          <a:prstGeom prst="rect">
            <a:avLst/>
          </a:prstGeom>
          <a:solidFill>
            <a:srgbClr val="8952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94C4739C-0494-4086-AE3A-BCF2B68ED4BC}"/>
              </a:ext>
            </a:extLst>
          </p:cNvPr>
          <p:cNvSpPr txBox="1"/>
          <p:nvPr/>
        </p:nvSpPr>
        <p:spPr>
          <a:xfrm>
            <a:off x="4643685" y="5848351"/>
            <a:ext cx="3569062" cy="338554"/>
          </a:xfrm>
          <a:prstGeom prst="rect">
            <a:avLst/>
          </a:prstGeom>
          <a:noFill/>
        </p:spPr>
        <p:txBody>
          <a:bodyPr wrap="square" rtlCol="0">
            <a:spAutoFit/>
          </a:bodyPr>
          <a:lstStyle/>
          <a:p>
            <a:pPr algn="ctr"/>
            <a:r>
              <a:rPr lang="pt-BR" sz="1600" b="1" dirty="0">
                <a:solidFill>
                  <a:srgbClr val="5B3615"/>
                </a:solidFill>
                <a:cs typeface="Aharoni" panose="02010803020104030203" pitchFamily="2" charset="-79"/>
              </a:rPr>
              <a:t>Tabela  02 – Disciplinas Módulo I</a:t>
            </a:r>
          </a:p>
        </p:txBody>
      </p:sp>
      <p:pic>
        <p:nvPicPr>
          <p:cNvPr id="4" name="Imagem 3">
            <a:extLst>
              <a:ext uri="{FF2B5EF4-FFF2-40B4-BE49-F238E27FC236}">
                <a16:creationId xmlns:a16="http://schemas.microsoft.com/office/drawing/2014/main" id="{E15E2774-CA28-66EF-21CC-F4A74628C3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748" y="6408801"/>
            <a:ext cx="963940" cy="305674"/>
          </a:xfrm>
          <a:prstGeom prst="rect">
            <a:avLst/>
          </a:prstGeom>
        </p:spPr>
      </p:pic>
      <p:pic>
        <p:nvPicPr>
          <p:cNvPr id="5" name="Imagem 4">
            <a:extLst>
              <a:ext uri="{FF2B5EF4-FFF2-40B4-BE49-F238E27FC236}">
                <a16:creationId xmlns:a16="http://schemas.microsoft.com/office/drawing/2014/main" id="{EECF0C61-56BC-8035-43F2-02C0F5676751}"/>
              </a:ext>
            </a:extLst>
          </p:cNvPr>
          <p:cNvPicPr>
            <a:picLocks noChangeAspect="1"/>
          </p:cNvPicPr>
          <p:nvPr/>
        </p:nvPicPr>
        <p:blipFill rotWithShape="1">
          <a:blip r:embed="rId8"/>
          <a:srcRect l="25633" t="25747" r="22489" b="24470"/>
          <a:stretch/>
        </p:blipFill>
        <p:spPr>
          <a:xfrm>
            <a:off x="2567061" y="1464667"/>
            <a:ext cx="7722311" cy="4168391"/>
          </a:xfrm>
          <a:prstGeom prst="rect">
            <a:avLst/>
          </a:prstGeom>
          <a:solidFill>
            <a:srgbClr val="FDF3ED"/>
          </a:solidFill>
          <a:ln w="47625">
            <a:solidFill>
              <a:schemeClr val="accent4">
                <a:lumMod val="75000"/>
              </a:schemeClr>
            </a:solidFill>
          </a:ln>
        </p:spPr>
      </p:pic>
    </p:spTree>
    <p:extLst>
      <p:ext uri="{BB962C8B-B14F-4D97-AF65-F5344CB8AC3E}">
        <p14:creationId xmlns:p14="http://schemas.microsoft.com/office/powerpoint/2010/main" val="4261671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879698B9-4E81-4736-9C65-91CA1888B27E}"/>
              </a:ext>
            </a:extLst>
          </p:cNvPr>
          <p:cNvGrpSpPr/>
          <p:nvPr/>
        </p:nvGrpSpPr>
        <p:grpSpPr>
          <a:xfrm>
            <a:off x="9594609" y="6417960"/>
            <a:ext cx="2488548" cy="303025"/>
            <a:chOff x="6335361" y="6300265"/>
            <a:chExt cx="2488548" cy="303025"/>
          </a:xfrm>
        </p:grpSpPr>
        <p:pic>
          <p:nvPicPr>
            <p:cNvPr id="13" name="Imagem 12">
              <a:extLst>
                <a:ext uri="{FF2B5EF4-FFF2-40B4-BE49-F238E27FC236}">
                  <a16:creationId xmlns:a16="http://schemas.microsoft.com/office/drawing/2014/main" id="{094F9D09-F75B-452B-AAD2-50C0CF31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965" y="6300265"/>
              <a:ext cx="451944" cy="303025"/>
            </a:xfrm>
            <a:prstGeom prst="rect">
              <a:avLst/>
            </a:prstGeom>
          </p:spPr>
        </p:pic>
        <p:pic>
          <p:nvPicPr>
            <p:cNvPr id="15" name="Imagem 14">
              <a:extLst>
                <a:ext uri="{FF2B5EF4-FFF2-40B4-BE49-F238E27FC236}">
                  <a16:creationId xmlns:a16="http://schemas.microsoft.com/office/drawing/2014/main" id="{2DBB361E-F5AB-4E8B-AC2E-F861FD1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61" y="6327854"/>
              <a:ext cx="686991" cy="247846"/>
            </a:xfrm>
            <a:prstGeom prst="rect">
              <a:avLst/>
            </a:prstGeom>
          </p:spPr>
        </p:pic>
        <p:pic>
          <p:nvPicPr>
            <p:cNvPr id="17" name="Imagem 16">
              <a:extLst>
                <a:ext uri="{FF2B5EF4-FFF2-40B4-BE49-F238E27FC236}">
                  <a16:creationId xmlns:a16="http://schemas.microsoft.com/office/drawing/2014/main" id="{DB4102DC-4510-466B-8488-8742457D9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195" y="6306774"/>
              <a:ext cx="369361" cy="290006"/>
            </a:xfrm>
            <a:prstGeom prst="rect">
              <a:avLst/>
            </a:prstGeom>
          </p:spPr>
        </p:pic>
        <p:pic>
          <p:nvPicPr>
            <p:cNvPr id="19" name="Imagem 18">
              <a:extLst>
                <a:ext uri="{FF2B5EF4-FFF2-40B4-BE49-F238E27FC236}">
                  <a16:creationId xmlns:a16="http://schemas.microsoft.com/office/drawing/2014/main" id="{85A9D3BF-4FDA-4C01-B2F5-0A92331AD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760" y="6336389"/>
              <a:ext cx="547027" cy="230777"/>
            </a:xfrm>
            <a:prstGeom prst="rect">
              <a:avLst/>
            </a:prstGeom>
          </p:spPr>
        </p:pic>
      </p:grpSp>
      <p:sp>
        <p:nvSpPr>
          <p:cNvPr id="23" name="Retângulo 22">
            <a:extLst>
              <a:ext uri="{FF2B5EF4-FFF2-40B4-BE49-F238E27FC236}">
                <a16:creationId xmlns:a16="http://schemas.microsoft.com/office/drawing/2014/main" id="{368F8D67-BD2C-4EDC-92CC-3827E049B6E2}"/>
              </a:ext>
            </a:extLst>
          </p:cNvPr>
          <p:cNvSpPr/>
          <p:nvPr/>
        </p:nvSpPr>
        <p:spPr>
          <a:xfrm>
            <a:off x="-1" y="-410"/>
            <a:ext cx="12192001" cy="583355"/>
          </a:xfrm>
          <a:prstGeom prst="rect">
            <a:avLst/>
          </a:prstGeom>
          <a:solidFill>
            <a:srgbClr val="EBD2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5B3615"/>
                </a:solidFill>
                <a:latin typeface="Aharoni" panose="02010803020104030203" pitchFamily="2" charset="-79"/>
                <a:cs typeface="Aharoni" panose="02010803020104030203" pitchFamily="2" charset="-79"/>
              </a:rPr>
              <a:t>Disciplinas</a:t>
            </a:r>
            <a:endParaRPr lang="pt-BR" sz="2400" b="1" dirty="0">
              <a:solidFill>
                <a:srgbClr val="5B3615"/>
              </a:solidFill>
              <a:latin typeface="Aharoni" panose="02010803020104030203" pitchFamily="2" charset="-79"/>
              <a:cs typeface="Aharoni" panose="02010803020104030203" pitchFamily="2" charset="-79"/>
            </a:endParaRPr>
          </a:p>
        </p:txBody>
      </p:sp>
      <p:sp>
        <p:nvSpPr>
          <p:cNvPr id="24" name="CaixaDeTexto 23">
            <a:extLst>
              <a:ext uri="{FF2B5EF4-FFF2-40B4-BE49-F238E27FC236}">
                <a16:creationId xmlns:a16="http://schemas.microsoft.com/office/drawing/2014/main" id="{F962C8F6-40A5-4146-A450-16F9E6865DB2}"/>
              </a:ext>
            </a:extLst>
          </p:cNvPr>
          <p:cNvSpPr txBox="1"/>
          <p:nvPr/>
        </p:nvSpPr>
        <p:spPr>
          <a:xfrm>
            <a:off x="261519" y="606345"/>
            <a:ext cx="6611142" cy="646331"/>
          </a:xfrm>
          <a:prstGeom prst="rect">
            <a:avLst/>
          </a:prstGeom>
          <a:noFill/>
        </p:spPr>
        <p:txBody>
          <a:bodyPr wrap="square" rtlCol="0">
            <a:spAutoFit/>
          </a:bodyPr>
          <a:lstStyle/>
          <a:p>
            <a:r>
              <a:rPr lang="pt-BR" sz="3600" b="1" dirty="0">
                <a:solidFill>
                  <a:srgbClr val="5B3615"/>
                </a:solidFill>
                <a:latin typeface="Aharoni" panose="02010803020104030203" pitchFamily="2" charset="-79"/>
                <a:cs typeface="Aharoni" panose="02010803020104030203" pitchFamily="2" charset="-79"/>
              </a:rPr>
              <a:t>2. Disciplinas</a:t>
            </a:r>
            <a:endParaRPr lang="pt-BR" sz="3200" b="1" dirty="0">
              <a:solidFill>
                <a:srgbClr val="5B3615"/>
              </a:solidFill>
              <a:latin typeface="Aharoni" panose="02010803020104030203" pitchFamily="2" charset="-79"/>
              <a:cs typeface="Aharoni" panose="02010803020104030203" pitchFamily="2" charset="-79"/>
            </a:endParaRPr>
          </a:p>
        </p:txBody>
      </p:sp>
      <p:pic>
        <p:nvPicPr>
          <p:cNvPr id="14" name="Imagem 13">
            <a:extLst>
              <a:ext uri="{FF2B5EF4-FFF2-40B4-BE49-F238E27FC236}">
                <a16:creationId xmlns:a16="http://schemas.microsoft.com/office/drawing/2014/main" id="{E6563109-D3DC-4F96-A639-4D28C74B4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36" y="71750"/>
            <a:ext cx="1993326" cy="439033"/>
          </a:xfrm>
          <a:prstGeom prst="rect">
            <a:avLst/>
          </a:prstGeom>
        </p:spPr>
      </p:pic>
      <p:sp>
        <p:nvSpPr>
          <p:cNvPr id="16" name="Retângulo 15">
            <a:extLst>
              <a:ext uri="{FF2B5EF4-FFF2-40B4-BE49-F238E27FC236}">
                <a16:creationId xmlns:a16="http://schemas.microsoft.com/office/drawing/2014/main" id="{54DED9EB-07FF-4167-BABE-87B3C14F4FF1}"/>
              </a:ext>
            </a:extLst>
          </p:cNvPr>
          <p:cNvSpPr/>
          <p:nvPr/>
        </p:nvSpPr>
        <p:spPr>
          <a:xfrm>
            <a:off x="-8079" y="6790099"/>
            <a:ext cx="12209132" cy="67901"/>
          </a:xfrm>
          <a:prstGeom prst="rect">
            <a:avLst/>
          </a:prstGeom>
          <a:solidFill>
            <a:srgbClr val="8952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94C4739C-0494-4086-AE3A-BCF2B68ED4BC}"/>
              </a:ext>
            </a:extLst>
          </p:cNvPr>
          <p:cNvSpPr txBox="1"/>
          <p:nvPr/>
        </p:nvSpPr>
        <p:spPr>
          <a:xfrm>
            <a:off x="4643686" y="5980809"/>
            <a:ext cx="3569062" cy="338554"/>
          </a:xfrm>
          <a:prstGeom prst="rect">
            <a:avLst/>
          </a:prstGeom>
          <a:noFill/>
        </p:spPr>
        <p:txBody>
          <a:bodyPr wrap="square" rtlCol="0">
            <a:spAutoFit/>
          </a:bodyPr>
          <a:lstStyle/>
          <a:p>
            <a:pPr algn="ctr"/>
            <a:r>
              <a:rPr lang="pt-BR" sz="1600" b="1" dirty="0">
                <a:solidFill>
                  <a:srgbClr val="5B3615"/>
                </a:solidFill>
                <a:cs typeface="Aharoni" panose="02010803020104030203" pitchFamily="2" charset="-79"/>
              </a:rPr>
              <a:t>Tabela  03 – Disciplinas Módulo II</a:t>
            </a:r>
          </a:p>
        </p:txBody>
      </p:sp>
      <p:pic>
        <p:nvPicPr>
          <p:cNvPr id="4" name="Imagem 3">
            <a:extLst>
              <a:ext uri="{FF2B5EF4-FFF2-40B4-BE49-F238E27FC236}">
                <a16:creationId xmlns:a16="http://schemas.microsoft.com/office/drawing/2014/main" id="{E15E2774-CA28-66EF-21CC-F4A74628C3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748" y="6408801"/>
            <a:ext cx="963940" cy="305674"/>
          </a:xfrm>
          <a:prstGeom prst="rect">
            <a:avLst/>
          </a:prstGeom>
        </p:spPr>
      </p:pic>
      <p:pic>
        <p:nvPicPr>
          <p:cNvPr id="6" name="Imagem 5">
            <a:extLst>
              <a:ext uri="{FF2B5EF4-FFF2-40B4-BE49-F238E27FC236}">
                <a16:creationId xmlns:a16="http://schemas.microsoft.com/office/drawing/2014/main" id="{AFD112D9-D516-18A1-ACD4-9E8139159EF4}"/>
              </a:ext>
            </a:extLst>
          </p:cNvPr>
          <p:cNvPicPr>
            <a:picLocks noChangeAspect="1"/>
          </p:cNvPicPr>
          <p:nvPr/>
        </p:nvPicPr>
        <p:blipFill rotWithShape="1">
          <a:blip r:embed="rId8"/>
          <a:srcRect l="25633" t="27342" r="23196" b="17957"/>
          <a:stretch/>
        </p:blipFill>
        <p:spPr>
          <a:xfrm>
            <a:off x="2661617" y="1236466"/>
            <a:ext cx="7764391" cy="4668719"/>
          </a:xfrm>
          <a:prstGeom prst="rect">
            <a:avLst/>
          </a:prstGeom>
          <a:ln w="50800">
            <a:solidFill>
              <a:srgbClr val="895220"/>
            </a:solidFill>
          </a:ln>
        </p:spPr>
      </p:pic>
    </p:spTree>
    <p:extLst>
      <p:ext uri="{BB962C8B-B14F-4D97-AF65-F5344CB8AC3E}">
        <p14:creationId xmlns:p14="http://schemas.microsoft.com/office/powerpoint/2010/main" val="2692746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879698B9-4E81-4736-9C65-91CA1888B27E}"/>
              </a:ext>
            </a:extLst>
          </p:cNvPr>
          <p:cNvGrpSpPr/>
          <p:nvPr/>
        </p:nvGrpSpPr>
        <p:grpSpPr>
          <a:xfrm>
            <a:off x="9594609" y="6417960"/>
            <a:ext cx="2488548" cy="303025"/>
            <a:chOff x="6335361" y="6300265"/>
            <a:chExt cx="2488548" cy="303025"/>
          </a:xfrm>
        </p:grpSpPr>
        <p:pic>
          <p:nvPicPr>
            <p:cNvPr id="13" name="Imagem 12">
              <a:extLst>
                <a:ext uri="{FF2B5EF4-FFF2-40B4-BE49-F238E27FC236}">
                  <a16:creationId xmlns:a16="http://schemas.microsoft.com/office/drawing/2014/main" id="{094F9D09-F75B-452B-AAD2-50C0CF31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965" y="6300265"/>
              <a:ext cx="451944" cy="303025"/>
            </a:xfrm>
            <a:prstGeom prst="rect">
              <a:avLst/>
            </a:prstGeom>
          </p:spPr>
        </p:pic>
        <p:pic>
          <p:nvPicPr>
            <p:cNvPr id="15" name="Imagem 14">
              <a:extLst>
                <a:ext uri="{FF2B5EF4-FFF2-40B4-BE49-F238E27FC236}">
                  <a16:creationId xmlns:a16="http://schemas.microsoft.com/office/drawing/2014/main" id="{2DBB361E-F5AB-4E8B-AC2E-F861FD1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61" y="6327854"/>
              <a:ext cx="686991" cy="247846"/>
            </a:xfrm>
            <a:prstGeom prst="rect">
              <a:avLst/>
            </a:prstGeom>
          </p:spPr>
        </p:pic>
        <p:pic>
          <p:nvPicPr>
            <p:cNvPr id="17" name="Imagem 16">
              <a:extLst>
                <a:ext uri="{FF2B5EF4-FFF2-40B4-BE49-F238E27FC236}">
                  <a16:creationId xmlns:a16="http://schemas.microsoft.com/office/drawing/2014/main" id="{DB4102DC-4510-466B-8488-8742457D9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195" y="6306774"/>
              <a:ext cx="369361" cy="290006"/>
            </a:xfrm>
            <a:prstGeom prst="rect">
              <a:avLst/>
            </a:prstGeom>
          </p:spPr>
        </p:pic>
        <p:pic>
          <p:nvPicPr>
            <p:cNvPr id="19" name="Imagem 18">
              <a:extLst>
                <a:ext uri="{FF2B5EF4-FFF2-40B4-BE49-F238E27FC236}">
                  <a16:creationId xmlns:a16="http://schemas.microsoft.com/office/drawing/2014/main" id="{85A9D3BF-4FDA-4C01-B2F5-0A92331AD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760" y="6336389"/>
              <a:ext cx="547027" cy="230777"/>
            </a:xfrm>
            <a:prstGeom prst="rect">
              <a:avLst/>
            </a:prstGeom>
          </p:spPr>
        </p:pic>
      </p:grpSp>
      <p:sp>
        <p:nvSpPr>
          <p:cNvPr id="23" name="Retângulo 22">
            <a:extLst>
              <a:ext uri="{FF2B5EF4-FFF2-40B4-BE49-F238E27FC236}">
                <a16:creationId xmlns:a16="http://schemas.microsoft.com/office/drawing/2014/main" id="{368F8D67-BD2C-4EDC-92CC-3827E049B6E2}"/>
              </a:ext>
            </a:extLst>
          </p:cNvPr>
          <p:cNvSpPr/>
          <p:nvPr/>
        </p:nvSpPr>
        <p:spPr>
          <a:xfrm>
            <a:off x="-1" y="-410"/>
            <a:ext cx="12192001" cy="583355"/>
          </a:xfrm>
          <a:prstGeom prst="rect">
            <a:avLst/>
          </a:prstGeom>
          <a:solidFill>
            <a:srgbClr val="EBD2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5B3615"/>
                </a:solidFill>
                <a:latin typeface="Aharoni" panose="02010803020104030203" pitchFamily="2" charset="-79"/>
                <a:cs typeface="Aharoni" panose="02010803020104030203" pitchFamily="2" charset="-79"/>
              </a:rPr>
              <a:t>Disciplinas</a:t>
            </a:r>
            <a:endParaRPr lang="pt-BR" sz="2400" b="1" dirty="0">
              <a:solidFill>
                <a:srgbClr val="5B3615"/>
              </a:solidFill>
              <a:latin typeface="Aharoni" panose="02010803020104030203" pitchFamily="2" charset="-79"/>
              <a:cs typeface="Aharoni" panose="02010803020104030203" pitchFamily="2" charset="-79"/>
            </a:endParaRPr>
          </a:p>
        </p:txBody>
      </p:sp>
      <p:sp>
        <p:nvSpPr>
          <p:cNvPr id="24" name="CaixaDeTexto 23">
            <a:extLst>
              <a:ext uri="{FF2B5EF4-FFF2-40B4-BE49-F238E27FC236}">
                <a16:creationId xmlns:a16="http://schemas.microsoft.com/office/drawing/2014/main" id="{F962C8F6-40A5-4146-A450-16F9E6865DB2}"/>
              </a:ext>
            </a:extLst>
          </p:cNvPr>
          <p:cNvSpPr txBox="1"/>
          <p:nvPr/>
        </p:nvSpPr>
        <p:spPr>
          <a:xfrm>
            <a:off x="261519" y="606345"/>
            <a:ext cx="6611142" cy="646331"/>
          </a:xfrm>
          <a:prstGeom prst="rect">
            <a:avLst/>
          </a:prstGeom>
          <a:noFill/>
        </p:spPr>
        <p:txBody>
          <a:bodyPr wrap="square" rtlCol="0">
            <a:spAutoFit/>
          </a:bodyPr>
          <a:lstStyle/>
          <a:p>
            <a:r>
              <a:rPr lang="pt-BR" sz="3600" b="1" dirty="0">
                <a:solidFill>
                  <a:srgbClr val="5B3615"/>
                </a:solidFill>
                <a:latin typeface="Aharoni" panose="02010803020104030203" pitchFamily="2" charset="-79"/>
                <a:cs typeface="Aharoni" panose="02010803020104030203" pitchFamily="2" charset="-79"/>
              </a:rPr>
              <a:t>2. Disciplinas</a:t>
            </a:r>
            <a:endParaRPr lang="pt-BR" sz="3200" b="1" dirty="0">
              <a:solidFill>
                <a:srgbClr val="5B3615"/>
              </a:solidFill>
              <a:latin typeface="Aharoni" panose="02010803020104030203" pitchFamily="2" charset="-79"/>
              <a:cs typeface="Aharoni" panose="02010803020104030203" pitchFamily="2" charset="-79"/>
            </a:endParaRPr>
          </a:p>
        </p:txBody>
      </p:sp>
      <p:pic>
        <p:nvPicPr>
          <p:cNvPr id="14" name="Imagem 13">
            <a:extLst>
              <a:ext uri="{FF2B5EF4-FFF2-40B4-BE49-F238E27FC236}">
                <a16:creationId xmlns:a16="http://schemas.microsoft.com/office/drawing/2014/main" id="{E6563109-D3DC-4F96-A639-4D28C74B4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36" y="71750"/>
            <a:ext cx="1993326" cy="439033"/>
          </a:xfrm>
          <a:prstGeom prst="rect">
            <a:avLst/>
          </a:prstGeom>
        </p:spPr>
      </p:pic>
      <p:sp>
        <p:nvSpPr>
          <p:cNvPr id="16" name="Retângulo 15">
            <a:extLst>
              <a:ext uri="{FF2B5EF4-FFF2-40B4-BE49-F238E27FC236}">
                <a16:creationId xmlns:a16="http://schemas.microsoft.com/office/drawing/2014/main" id="{54DED9EB-07FF-4167-BABE-87B3C14F4FF1}"/>
              </a:ext>
            </a:extLst>
          </p:cNvPr>
          <p:cNvSpPr/>
          <p:nvPr/>
        </p:nvSpPr>
        <p:spPr>
          <a:xfrm>
            <a:off x="-8079" y="6790099"/>
            <a:ext cx="12209132" cy="67901"/>
          </a:xfrm>
          <a:prstGeom prst="rect">
            <a:avLst/>
          </a:prstGeom>
          <a:solidFill>
            <a:srgbClr val="8952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94C4739C-0494-4086-AE3A-BCF2B68ED4BC}"/>
              </a:ext>
            </a:extLst>
          </p:cNvPr>
          <p:cNvSpPr txBox="1"/>
          <p:nvPr/>
        </p:nvSpPr>
        <p:spPr>
          <a:xfrm>
            <a:off x="4311468" y="5543430"/>
            <a:ext cx="3569062" cy="338554"/>
          </a:xfrm>
          <a:prstGeom prst="rect">
            <a:avLst/>
          </a:prstGeom>
          <a:noFill/>
        </p:spPr>
        <p:txBody>
          <a:bodyPr wrap="square" rtlCol="0">
            <a:spAutoFit/>
          </a:bodyPr>
          <a:lstStyle/>
          <a:p>
            <a:pPr algn="ctr"/>
            <a:r>
              <a:rPr lang="pt-BR" sz="1600" b="1" dirty="0">
                <a:solidFill>
                  <a:srgbClr val="5B3615"/>
                </a:solidFill>
                <a:cs typeface="Aharoni" panose="02010803020104030203" pitchFamily="2" charset="-79"/>
              </a:rPr>
              <a:t>Tabela  04 – Disciplinas Módulo III</a:t>
            </a:r>
          </a:p>
        </p:txBody>
      </p:sp>
      <p:pic>
        <p:nvPicPr>
          <p:cNvPr id="4" name="Imagem 3">
            <a:extLst>
              <a:ext uri="{FF2B5EF4-FFF2-40B4-BE49-F238E27FC236}">
                <a16:creationId xmlns:a16="http://schemas.microsoft.com/office/drawing/2014/main" id="{E15E2774-CA28-66EF-21CC-F4A74628C3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748" y="6408801"/>
            <a:ext cx="963940" cy="305674"/>
          </a:xfrm>
          <a:prstGeom prst="rect">
            <a:avLst/>
          </a:prstGeom>
        </p:spPr>
      </p:pic>
      <p:pic>
        <p:nvPicPr>
          <p:cNvPr id="5" name="Imagem 4">
            <a:extLst>
              <a:ext uri="{FF2B5EF4-FFF2-40B4-BE49-F238E27FC236}">
                <a16:creationId xmlns:a16="http://schemas.microsoft.com/office/drawing/2014/main" id="{3F7D1DDE-F1D1-28DF-337B-E0A04B5A1BC0}"/>
              </a:ext>
            </a:extLst>
          </p:cNvPr>
          <p:cNvPicPr>
            <a:picLocks noChangeAspect="1"/>
          </p:cNvPicPr>
          <p:nvPr/>
        </p:nvPicPr>
        <p:blipFill rotWithShape="1">
          <a:blip r:embed="rId8"/>
          <a:srcRect l="24304" t="35443" r="20253" b="31088"/>
          <a:stretch/>
        </p:blipFill>
        <p:spPr>
          <a:xfrm>
            <a:off x="1647448" y="1885362"/>
            <a:ext cx="9469995" cy="3215556"/>
          </a:xfrm>
          <a:prstGeom prst="rect">
            <a:avLst/>
          </a:prstGeom>
          <a:noFill/>
          <a:ln w="25400">
            <a:solidFill>
              <a:srgbClr val="895220"/>
            </a:solidFill>
          </a:ln>
        </p:spPr>
      </p:pic>
    </p:spTree>
    <p:extLst>
      <p:ext uri="{BB962C8B-B14F-4D97-AF65-F5344CB8AC3E}">
        <p14:creationId xmlns:p14="http://schemas.microsoft.com/office/powerpoint/2010/main" val="266211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879698B9-4E81-4736-9C65-91CA1888B27E}"/>
              </a:ext>
            </a:extLst>
          </p:cNvPr>
          <p:cNvGrpSpPr/>
          <p:nvPr/>
        </p:nvGrpSpPr>
        <p:grpSpPr>
          <a:xfrm>
            <a:off x="9594609" y="6417960"/>
            <a:ext cx="2488548" cy="303025"/>
            <a:chOff x="6335361" y="6300265"/>
            <a:chExt cx="2488548" cy="303025"/>
          </a:xfrm>
        </p:grpSpPr>
        <p:pic>
          <p:nvPicPr>
            <p:cNvPr id="13" name="Imagem 12">
              <a:extLst>
                <a:ext uri="{FF2B5EF4-FFF2-40B4-BE49-F238E27FC236}">
                  <a16:creationId xmlns:a16="http://schemas.microsoft.com/office/drawing/2014/main" id="{094F9D09-F75B-452B-AAD2-50C0CF31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965" y="6300265"/>
              <a:ext cx="451944" cy="303025"/>
            </a:xfrm>
            <a:prstGeom prst="rect">
              <a:avLst/>
            </a:prstGeom>
          </p:spPr>
        </p:pic>
        <p:pic>
          <p:nvPicPr>
            <p:cNvPr id="15" name="Imagem 14">
              <a:extLst>
                <a:ext uri="{FF2B5EF4-FFF2-40B4-BE49-F238E27FC236}">
                  <a16:creationId xmlns:a16="http://schemas.microsoft.com/office/drawing/2014/main" id="{2DBB361E-F5AB-4E8B-AC2E-F861FD1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61" y="6327854"/>
              <a:ext cx="686991" cy="247846"/>
            </a:xfrm>
            <a:prstGeom prst="rect">
              <a:avLst/>
            </a:prstGeom>
          </p:spPr>
        </p:pic>
        <p:pic>
          <p:nvPicPr>
            <p:cNvPr id="17" name="Imagem 16">
              <a:extLst>
                <a:ext uri="{FF2B5EF4-FFF2-40B4-BE49-F238E27FC236}">
                  <a16:creationId xmlns:a16="http://schemas.microsoft.com/office/drawing/2014/main" id="{DB4102DC-4510-466B-8488-8742457D9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195" y="6306774"/>
              <a:ext cx="369361" cy="290006"/>
            </a:xfrm>
            <a:prstGeom prst="rect">
              <a:avLst/>
            </a:prstGeom>
          </p:spPr>
        </p:pic>
        <p:pic>
          <p:nvPicPr>
            <p:cNvPr id="19" name="Imagem 18">
              <a:extLst>
                <a:ext uri="{FF2B5EF4-FFF2-40B4-BE49-F238E27FC236}">
                  <a16:creationId xmlns:a16="http://schemas.microsoft.com/office/drawing/2014/main" id="{85A9D3BF-4FDA-4C01-B2F5-0A92331AD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760" y="6336389"/>
              <a:ext cx="547027" cy="230777"/>
            </a:xfrm>
            <a:prstGeom prst="rect">
              <a:avLst/>
            </a:prstGeom>
          </p:spPr>
        </p:pic>
      </p:grpSp>
      <p:sp>
        <p:nvSpPr>
          <p:cNvPr id="23" name="Retângulo 22">
            <a:extLst>
              <a:ext uri="{FF2B5EF4-FFF2-40B4-BE49-F238E27FC236}">
                <a16:creationId xmlns:a16="http://schemas.microsoft.com/office/drawing/2014/main" id="{368F8D67-BD2C-4EDC-92CC-3827E049B6E2}"/>
              </a:ext>
            </a:extLst>
          </p:cNvPr>
          <p:cNvSpPr/>
          <p:nvPr/>
        </p:nvSpPr>
        <p:spPr>
          <a:xfrm>
            <a:off x="-1" y="-410"/>
            <a:ext cx="12192001" cy="583355"/>
          </a:xfrm>
          <a:prstGeom prst="rect">
            <a:avLst/>
          </a:prstGeom>
          <a:solidFill>
            <a:srgbClr val="EBD2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5B3615"/>
                </a:solidFill>
                <a:latin typeface="Aharoni" panose="02010803020104030203" pitchFamily="2" charset="-79"/>
                <a:cs typeface="Aharoni" panose="02010803020104030203" pitchFamily="2" charset="-79"/>
              </a:rPr>
              <a:t>Aulas e Materiais Didáticos</a:t>
            </a:r>
            <a:endParaRPr lang="pt-BR" sz="2400" b="1" dirty="0">
              <a:solidFill>
                <a:srgbClr val="5B3615"/>
              </a:solidFill>
              <a:latin typeface="Aharoni" panose="02010803020104030203" pitchFamily="2" charset="-79"/>
              <a:cs typeface="Aharoni" panose="02010803020104030203" pitchFamily="2" charset="-79"/>
            </a:endParaRPr>
          </a:p>
        </p:txBody>
      </p:sp>
      <p:sp>
        <p:nvSpPr>
          <p:cNvPr id="24" name="CaixaDeTexto 23">
            <a:extLst>
              <a:ext uri="{FF2B5EF4-FFF2-40B4-BE49-F238E27FC236}">
                <a16:creationId xmlns:a16="http://schemas.microsoft.com/office/drawing/2014/main" id="{F962C8F6-40A5-4146-A450-16F9E6865DB2}"/>
              </a:ext>
            </a:extLst>
          </p:cNvPr>
          <p:cNvSpPr txBox="1"/>
          <p:nvPr/>
        </p:nvSpPr>
        <p:spPr>
          <a:xfrm>
            <a:off x="307818" y="778648"/>
            <a:ext cx="6611142" cy="646331"/>
          </a:xfrm>
          <a:prstGeom prst="rect">
            <a:avLst/>
          </a:prstGeom>
          <a:noFill/>
        </p:spPr>
        <p:txBody>
          <a:bodyPr wrap="square" rtlCol="0">
            <a:spAutoFit/>
          </a:bodyPr>
          <a:lstStyle/>
          <a:p>
            <a:r>
              <a:rPr lang="pt-BR" sz="3600" b="1" dirty="0">
                <a:solidFill>
                  <a:srgbClr val="5B3615"/>
                </a:solidFill>
                <a:latin typeface="Aharoni" panose="02010803020104030203" pitchFamily="2" charset="-79"/>
                <a:cs typeface="Aharoni" panose="02010803020104030203" pitchFamily="2" charset="-79"/>
              </a:rPr>
              <a:t>2. Aulas e Materiais Didáticos</a:t>
            </a:r>
            <a:endParaRPr lang="pt-BR" sz="3200" b="1" dirty="0">
              <a:solidFill>
                <a:srgbClr val="5B3615"/>
              </a:solidFill>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CADF111C-1FD6-4C6A-A38D-C5A087217984}"/>
              </a:ext>
            </a:extLst>
          </p:cNvPr>
          <p:cNvSpPr txBox="1"/>
          <p:nvPr/>
        </p:nvSpPr>
        <p:spPr>
          <a:xfrm>
            <a:off x="681318" y="1577370"/>
            <a:ext cx="10291717" cy="4431983"/>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pt-BR" sz="2200" b="1" dirty="0">
                <a:solidFill>
                  <a:srgbClr val="5B3615"/>
                </a:solidFill>
                <a:cs typeface="Aharoni" panose="02010803020104030203" pitchFamily="2" charset="-79"/>
              </a:rPr>
              <a:t>Abertura – Live com Coordenadores das 4 IFES – 21.02.24 19:00 as 20:00hs </a:t>
            </a:r>
          </a:p>
          <a:p>
            <a:pPr marL="342900" indent="-342900" algn="just">
              <a:spcBef>
                <a:spcPts val="600"/>
              </a:spcBef>
              <a:spcAft>
                <a:spcPts val="600"/>
              </a:spcAft>
              <a:buFont typeface="Arial" panose="020B0604020202020204" pitchFamily="34" charset="0"/>
              <a:buChar char="•"/>
            </a:pPr>
            <a:r>
              <a:rPr lang="pt-BR" sz="2200" b="1" dirty="0">
                <a:solidFill>
                  <a:srgbClr val="5B3615"/>
                </a:solidFill>
                <a:cs typeface="Aharoni" panose="02010803020104030203" pitchFamily="2" charset="-79"/>
              </a:rPr>
              <a:t>Disciplinas Módulo I:</a:t>
            </a:r>
          </a:p>
          <a:p>
            <a:pPr marL="342900" indent="-342900" algn="just">
              <a:spcBef>
                <a:spcPts val="600"/>
              </a:spcBef>
              <a:spcAft>
                <a:spcPts val="600"/>
              </a:spcAft>
              <a:buFont typeface="Wingdings" panose="05000000000000000000" pitchFamily="2" charset="2"/>
              <a:buChar char="ü"/>
            </a:pPr>
            <a:r>
              <a:rPr lang="pt-BR" sz="2200" b="1" dirty="0">
                <a:solidFill>
                  <a:srgbClr val="5B3615"/>
                </a:solidFill>
                <a:cs typeface="Aharoni" panose="02010803020104030203" pitchFamily="2" charset="-79"/>
              </a:rPr>
              <a:t>Videoaulas com conteúdo na apostila (assíncronas): </a:t>
            </a:r>
            <a:r>
              <a:rPr lang="pt-BR" sz="2200" dirty="0">
                <a:solidFill>
                  <a:srgbClr val="5B3615"/>
                </a:solidFill>
                <a:cs typeface="Aharoni" panose="02010803020104030203" pitchFamily="2" charset="-79"/>
              </a:rPr>
              <a:t>disponibilizadas no Moodle sempre com uma semana de antecedência da respectiva aula e indicada no calendário.</a:t>
            </a:r>
          </a:p>
          <a:p>
            <a:pPr marL="342900" indent="-342900" algn="just">
              <a:spcBef>
                <a:spcPts val="600"/>
              </a:spcBef>
              <a:spcAft>
                <a:spcPts val="600"/>
              </a:spcAft>
              <a:buFont typeface="Wingdings" panose="05000000000000000000" pitchFamily="2" charset="2"/>
              <a:buChar char="ü"/>
            </a:pPr>
            <a:r>
              <a:rPr lang="pt-BR" sz="2200" b="1" dirty="0">
                <a:solidFill>
                  <a:srgbClr val="5B3615"/>
                </a:solidFill>
                <a:cs typeface="Aharoni" panose="02010803020104030203" pitchFamily="2" charset="-79"/>
              </a:rPr>
              <a:t>Aulas síncronas: terças e quintas das 19:00 as 20:00hs, </a:t>
            </a:r>
            <a:r>
              <a:rPr lang="pt-BR" sz="2200" dirty="0">
                <a:solidFill>
                  <a:srgbClr val="5B3615"/>
                </a:solidFill>
                <a:cs typeface="Aharoni" panose="02010803020104030203" pitchFamily="2" charset="-79"/>
              </a:rPr>
              <a:t>distribuídas entre os docentes formadores nas unidades, em função de carga horária de cada disciplina, ofertadas para todos os cursistas. </a:t>
            </a:r>
            <a:r>
              <a:rPr lang="pt-BR" sz="2200" dirty="0" err="1">
                <a:solidFill>
                  <a:srgbClr val="5B3615"/>
                </a:solidFill>
                <a:cs typeface="Aharoni" panose="02010803020104030203" pitchFamily="2" charset="-79"/>
              </a:rPr>
              <a:t>Ex</a:t>
            </a:r>
            <a:r>
              <a:rPr lang="pt-BR" sz="2200" dirty="0">
                <a:solidFill>
                  <a:srgbClr val="5B3615"/>
                </a:solidFill>
                <a:cs typeface="Aharoni" panose="02010803020104030203" pitchFamily="2" charset="-79"/>
              </a:rPr>
              <a:t>: 15 horas, 4 unidades – 4 aulas síncronas.</a:t>
            </a:r>
          </a:p>
          <a:p>
            <a:pPr marL="342900" indent="-342900" algn="just">
              <a:spcBef>
                <a:spcPts val="600"/>
              </a:spcBef>
              <a:spcAft>
                <a:spcPts val="600"/>
              </a:spcAft>
              <a:buFont typeface="Wingdings" panose="05000000000000000000" pitchFamily="2" charset="2"/>
              <a:buChar char="ü"/>
            </a:pPr>
            <a:r>
              <a:rPr lang="pt-BR" sz="2200" b="1" dirty="0">
                <a:solidFill>
                  <a:srgbClr val="5B3615"/>
                </a:solidFill>
                <a:cs typeface="Aharoni" panose="02010803020104030203" pitchFamily="2" charset="-79"/>
              </a:rPr>
              <a:t>Materiais didáticos complementares: </a:t>
            </a:r>
            <a:r>
              <a:rPr lang="pt-BR" sz="2200" dirty="0">
                <a:solidFill>
                  <a:srgbClr val="5B3615"/>
                </a:solidFill>
                <a:cs typeface="Aharoni" panose="02010803020104030203" pitchFamily="2" charset="-79"/>
              </a:rPr>
              <a:t>videoaula com conteúdo que não está na apostila ou outros materiais importantes para ilustrar estudo de caso, aulas em laboratório, aulas no campo etc. </a:t>
            </a:r>
          </a:p>
        </p:txBody>
      </p:sp>
      <p:pic>
        <p:nvPicPr>
          <p:cNvPr id="14" name="Imagem 13">
            <a:extLst>
              <a:ext uri="{FF2B5EF4-FFF2-40B4-BE49-F238E27FC236}">
                <a16:creationId xmlns:a16="http://schemas.microsoft.com/office/drawing/2014/main" id="{E6563109-D3DC-4F96-A639-4D28C74B4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36" y="71750"/>
            <a:ext cx="1993326" cy="439033"/>
          </a:xfrm>
          <a:prstGeom prst="rect">
            <a:avLst/>
          </a:prstGeom>
        </p:spPr>
      </p:pic>
      <p:sp>
        <p:nvSpPr>
          <p:cNvPr id="16" name="Retângulo 15">
            <a:extLst>
              <a:ext uri="{FF2B5EF4-FFF2-40B4-BE49-F238E27FC236}">
                <a16:creationId xmlns:a16="http://schemas.microsoft.com/office/drawing/2014/main" id="{54DED9EB-07FF-4167-BABE-87B3C14F4FF1}"/>
              </a:ext>
            </a:extLst>
          </p:cNvPr>
          <p:cNvSpPr/>
          <p:nvPr/>
        </p:nvSpPr>
        <p:spPr>
          <a:xfrm>
            <a:off x="-8079" y="6790099"/>
            <a:ext cx="12209132" cy="67901"/>
          </a:xfrm>
          <a:prstGeom prst="rect">
            <a:avLst/>
          </a:prstGeom>
          <a:solidFill>
            <a:srgbClr val="8952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E15E2774-CA28-66EF-21CC-F4A74628C3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748" y="6408801"/>
            <a:ext cx="963940" cy="305674"/>
          </a:xfrm>
          <a:prstGeom prst="rect">
            <a:avLst/>
          </a:prstGeom>
        </p:spPr>
      </p:pic>
    </p:spTree>
    <p:extLst>
      <p:ext uri="{BB962C8B-B14F-4D97-AF65-F5344CB8AC3E}">
        <p14:creationId xmlns:p14="http://schemas.microsoft.com/office/powerpoint/2010/main" val="2447298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879698B9-4E81-4736-9C65-91CA1888B27E}"/>
              </a:ext>
            </a:extLst>
          </p:cNvPr>
          <p:cNvGrpSpPr/>
          <p:nvPr/>
        </p:nvGrpSpPr>
        <p:grpSpPr>
          <a:xfrm>
            <a:off x="9594609" y="6417960"/>
            <a:ext cx="2488548" cy="303025"/>
            <a:chOff x="6335361" y="6300265"/>
            <a:chExt cx="2488548" cy="303025"/>
          </a:xfrm>
        </p:grpSpPr>
        <p:pic>
          <p:nvPicPr>
            <p:cNvPr id="13" name="Imagem 12">
              <a:extLst>
                <a:ext uri="{FF2B5EF4-FFF2-40B4-BE49-F238E27FC236}">
                  <a16:creationId xmlns:a16="http://schemas.microsoft.com/office/drawing/2014/main" id="{094F9D09-F75B-452B-AAD2-50C0CF31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965" y="6300265"/>
              <a:ext cx="451944" cy="303025"/>
            </a:xfrm>
            <a:prstGeom prst="rect">
              <a:avLst/>
            </a:prstGeom>
          </p:spPr>
        </p:pic>
        <p:pic>
          <p:nvPicPr>
            <p:cNvPr id="15" name="Imagem 14">
              <a:extLst>
                <a:ext uri="{FF2B5EF4-FFF2-40B4-BE49-F238E27FC236}">
                  <a16:creationId xmlns:a16="http://schemas.microsoft.com/office/drawing/2014/main" id="{2DBB361E-F5AB-4E8B-AC2E-F861FD1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61" y="6327854"/>
              <a:ext cx="686991" cy="247846"/>
            </a:xfrm>
            <a:prstGeom prst="rect">
              <a:avLst/>
            </a:prstGeom>
          </p:spPr>
        </p:pic>
        <p:pic>
          <p:nvPicPr>
            <p:cNvPr id="17" name="Imagem 16">
              <a:extLst>
                <a:ext uri="{FF2B5EF4-FFF2-40B4-BE49-F238E27FC236}">
                  <a16:creationId xmlns:a16="http://schemas.microsoft.com/office/drawing/2014/main" id="{DB4102DC-4510-466B-8488-8742457D9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195" y="6306774"/>
              <a:ext cx="369361" cy="290006"/>
            </a:xfrm>
            <a:prstGeom prst="rect">
              <a:avLst/>
            </a:prstGeom>
          </p:spPr>
        </p:pic>
        <p:pic>
          <p:nvPicPr>
            <p:cNvPr id="19" name="Imagem 18">
              <a:extLst>
                <a:ext uri="{FF2B5EF4-FFF2-40B4-BE49-F238E27FC236}">
                  <a16:creationId xmlns:a16="http://schemas.microsoft.com/office/drawing/2014/main" id="{85A9D3BF-4FDA-4C01-B2F5-0A92331AD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760" y="6336389"/>
              <a:ext cx="547027" cy="230777"/>
            </a:xfrm>
            <a:prstGeom prst="rect">
              <a:avLst/>
            </a:prstGeom>
          </p:spPr>
        </p:pic>
      </p:grpSp>
      <p:sp>
        <p:nvSpPr>
          <p:cNvPr id="23" name="Retângulo 22">
            <a:extLst>
              <a:ext uri="{FF2B5EF4-FFF2-40B4-BE49-F238E27FC236}">
                <a16:creationId xmlns:a16="http://schemas.microsoft.com/office/drawing/2014/main" id="{368F8D67-BD2C-4EDC-92CC-3827E049B6E2}"/>
              </a:ext>
            </a:extLst>
          </p:cNvPr>
          <p:cNvSpPr/>
          <p:nvPr/>
        </p:nvSpPr>
        <p:spPr>
          <a:xfrm>
            <a:off x="-1" y="-410"/>
            <a:ext cx="12192001" cy="583355"/>
          </a:xfrm>
          <a:prstGeom prst="rect">
            <a:avLst/>
          </a:prstGeom>
          <a:solidFill>
            <a:srgbClr val="EBD2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5B3615"/>
                </a:solidFill>
                <a:latin typeface="Aharoni" panose="02010803020104030203" pitchFamily="2" charset="-79"/>
                <a:cs typeface="Aharoni" panose="02010803020104030203" pitchFamily="2" charset="-79"/>
              </a:rPr>
              <a:t>Aulas e Materiais Didáticos</a:t>
            </a:r>
            <a:endParaRPr lang="pt-BR" sz="2400" b="1" dirty="0">
              <a:solidFill>
                <a:srgbClr val="5B3615"/>
              </a:solidFill>
              <a:latin typeface="Aharoni" panose="02010803020104030203" pitchFamily="2" charset="-79"/>
              <a:cs typeface="Aharoni" panose="02010803020104030203" pitchFamily="2" charset="-79"/>
            </a:endParaRPr>
          </a:p>
        </p:txBody>
      </p:sp>
      <p:sp>
        <p:nvSpPr>
          <p:cNvPr id="24" name="CaixaDeTexto 23">
            <a:extLst>
              <a:ext uri="{FF2B5EF4-FFF2-40B4-BE49-F238E27FC236}">
                <a16:creationId xmlns:a16="http://schemas.microsoft.com/office/drawing/2014/main" id="{F962C8F6-40A5-4146-A450-16F9E6865DB2}"/>
              </a:ext>
            </a:extLst>
          </p:cNvPr>
          <p:cNvSpPr txBox="1"/>
          <p:nvPr/>
        </p:nvSpPr>
        <p:spPr>
          <a:xfrm>
            <a:off x="307818" y="778648"/>
            <a:ext cx="6611142" cy="646331"/>
          </a:xfrm>
          <a:prstGeom prst="rect">
            <a:avLst/>
          </a:prstGeom>
          <a:noFill/>
        </p:spPr>
        <p:txBody>
          <a:bodyPr wrap="square" rtlCol="0">
            <a:spAutoFit/>
          </a:bodyPr>
          <a:lstStyle/>
          <a:p>
            <a:r>
              <a:rPr lang="pt-BR" sz="3600" b="1" dirty="0">
                <a:solidFill>
                  <a:srgbClr val="5B3615"/>
                </a:solidFill>
                <a:latin typeface="Aharoni" panose="02010803020104030203" pitchFamily="2" charset="-79"/>
                <a:cs typeface="Aharoni" panose="02010803020104030203" pitchFamily="2" charset="-79"/>
              </a:rPr>
              <a:t>2. Aulas e Materiais Didáticos</a:t>
            </a:r>
            <a:endParaRPr lang="pt-BR" sz="3200" b="1" dirty="0">
              <a:solidFill>
                <a:srgbClr val="5B3615"/>
              </a:solidFill>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CADF111C-1FD6-4C6A-A38D-C5A087217984}"/>
              </a:ext>
            </a:extLst>
          </p:cNvPr>
          <p:cNvSpPr txBox="1"/>
          <p:nvPr/>
        </p:nvSpPr>
        <p:spPr>
          <a:xfrm>
            <a:off x="681318" y="1577370"/>
            <a:ext cx="10291717" cy="4278094"/>
          </a:xfrm>
          <a:prstGeom prst="rect">
            <a:avLst/>
          </a:prstGeom>
          <a:noFill/>
        </p:spPr>
        <p:txBody>
          <a:bodyPr wrap="square" rtlCol="0">
            <a:spAutoFit/>
          </a:bodyPr>
          <a:lstStyle/>
          <a:p>
            <a:pPr marL="342900" indent="-342900" algn="just">
              <a:spcBef>
                <a:spcPts val="600"/>
              </a:spcBef>
              <a:spcAft>
                <a:spcPts val="600"/>
              </a:spcAft>
              <a:buFont typeface="Arial" panose="020B0604020202020204" pitchFamily="34" charset="0"/>
              <a:buChar char="•"/>
            </a:pPr>
            <a:r>
              <a:rPr lang="pt-BR" sz="2200" b="1" dirty="0">
                <a:solidFill>
                  <a:srgbClr val="5B3615"/>
                </a:solidFill>
                <a:cs typeface="Aharoni" panose="02010803020104030203" pitchFamily="2" charset="-79"/>
              </a:rPr>
              <a:t>Atividades Presenciais:  </a:t>
            </a:r>
          </a:p>
          <a:p>
            <a:pPr marL="342900" indent="-342900" algn="just">
              <a:spcBef>
                <a:spcPts val="600"/>
              </a:spcBef>
              <a:spcAft>
                <a:spcPts val="600"/>
              </a:spcAft>
              <a:buFont typeface="Wingdings" panose="05000000000000000000" pitchFamily="2" charset="2"/>
              <a:buChar char="ü"/>
            </a:pPr>
            <a:r>
              <a:rPr lang="pt-BR" sz="2200" b="1" dirty="0">
                <a:solidFill>
                  <a:srgbClr val="5B3615"/>
                </a:solidFill>
                <a:cs typeface="Aharoni" panose="02010803020104030203" pitchFamily="2" charset="-79"/>
              </a:rPr>
              <a:t>Ao final de cada módulo e realizadas nos polos UAB ou no campus central da instituição, em função de demanda de laboratório ou por proximidade de polos da sede, facilitando logística e reduzindo custos. </a:t>
            </a:r>
            <a:r>
              <a:rPr lang="pt-BR" sz="2200" dirty="0">
                <a:solidFill>
                  <a:srgbClr val="5B3615"/>
                </a:solidFill>
                <a:cs typeface="Aharoni" panose="02010803020104030203" pitchFamily="2" charset="-79"/>
              </a:rPr>
              <a:t>Devem ser definidas as datas por cada Coordenação de Curso e comunicado aos cursistas com um mês de antecedência.</a:t>
            </a:r>
          </a:p>
          <a:p>
            <a:pPr marL="342900" indent="-342900" algn="just">
              <a:spcBef>
                <a:spcPts val="600"/>
              </a:spcBef>
              <a:spcAft>
                <a:spcPts val="600"/>
              </a:spcAft>
              <a:buFont typeface="Wingdings" panose="05000000000000000000" pitchFamily="2" charset="2"/>
              <a:buChar char="ü"/>
            </a:pPr>
            <a:r>
              <a:rPr lang="pt-BR" sz="2200" b="1" dirty="0">
                <a:solidFill>
                  <a:srgbClr val="5B3615"/>
                </a:solidFill>
                <a:cs typeface="Aharoni" panose="02010803020104030203" pitchFamily="2" charset="-79"/>
              </a:rPr>
              <a:t>As atividades presenciais devem contar com a presença de docentes formadores e tutores</a:t>
            </a:r>
            <a:r>
              <a:rPr lang="pt-BR" sz="2200" dirty="0">
                <a:solidFill>
                  <a:srgbClr val="5B3615"/>
                </a:solidFill>
                <a:cs typeface="Aharoni" panose="02010803020104030203" pitchFamily="2" charset="-79"/>
              </a:rPr>
              <a:t>. Materiais didáticos adicionais podem ser solicitados aos conteudistas.</a:t>
            </a:r>
          </a:p>
          <a:p>
            <a:pPr marL="342900" indent="-342900" algn="just">
              <a:spcBef>
                <a:spcPts val="600"/>
              </a:spcBef>
              <a:spcAft>
                <a:spcPts val="600"/>
              </a:spcAft>
              <a:buFont typeface="Wingdings" panose="05000000000000000000" pitchFamily="2" charset="2"/>
              <a:buChar char="ü"/>
            </a:pPr>
            <a:r>
              <a:rPr lang="pt-BR" sz="2200" dirty="0">
                <a:solidFill>
                  <a:srgbClr val="5B3615"/>
                </a:solidFill>
                <a:cs typeface="Aharoni" panose="02010803020104030203" pitchFamily="2" charset="-79"/>
              </a:rPr>
              <a:t>A critério de cada Coordenação, cursistas com comprovado conhecimento sobre os temas abordados nas atividades presenciais das disciplinas do módulo I, segundo critérios definidos pelas Coordenações (ex. Titulação ME ou DO em Solos ou correlato)  podem ser dispensados das mesmas condicionado a realização de tarefas. </a:t>
            </a:r>
          </a:p>
        </p:txBody>
      </p:sp>
      <p:pic>
        <p:nvPicPr>
          <p:cNvPr id="14" name="Imagem 13">
            <a:extLst>
              <a:ext uri="{FF2B5EF4-FFF2-40B4-BE49-F238E27FC236}">
                <a16:creationId xmlns:a16="http://schemas.microsoft.com/office/drawing/2014/main" id="{E6563109-D3DC-4F96-A639-4D28C74B4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36" y="71750"/>
            <a:ext cx="1993326" cy="439033"/>
          </a:xfrm>
          <a:prstGeom prst="rect">
            <a:avLst/>
          </a:prstGeom>
        </p:spPr>
      </p:pic>
      <p:sp>
        <p:nvSpPr>
          <p:cNvPr id="16" name="Retângulo 15">
            <a:extLst>
              <a:ext uri="{FF2B5EF4-FFF2-40B4-BE49-F238E27FC236}">
                <a16:creationId xmlns:a16="http://schemas.microsoft.com/office/drawing/2014/main" id="{54DED9EB-07FF-4167-BABE-87B3C14F4FF1}"/>
              </a:ext>
            </a:extLst>
          </p:cNvPr>
          <p:cNvSpPr/>
          <p:nvPr/>
        </p:nvSpPr>
        <p:spPr>
          <a:xfrm>
            <a:off x="-8079" y="6790099"/>
            <a:ext cx="12209132" cy="67901"/>
          </a:xfrm>
          <a:prstGeom prst="rect">
            <a:avLst/>
          </a:prstGeom>
          <a:solidFill>
            <a:srgbClr val="8952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E15E2774-CA28-66EF-21CC-F4A74628C3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748" y="6408801"/>
            <a:ext cx="963940" cy="305674"/>
          </a:xfrm>
          <a:prstGeom prst="rect">
            <a:avLst/>
          </a:prstGeom>
        </p:spPr>
      </p:pic>
    </p:spTree>
    <p:extLst>
      <p:ext uri="{BB962C8B-B14F-4D97-AF65-F5344CB8AC3E}">
        <p14:creationId xmlns:p14="http://schemas.microsoft.com/office/powerpoint/2010/main" val="417775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879698B9-4E81-4736-9C65-91CA1888B27E}"/>
              </a:ext>
            </a:extLst>
          </p:cNvPr>
          <p:cNvGrpSpPr/>
          <p:nvPr/>
        </p:nvGrpSpPr>
        <p:grpSpPr>
          <a:xfrm>
            <a:off x="9594609" y="6417960"/>
            <a:ext cx="2488548" cy="303025"/>
            <a:chOff x="6335361" y="6300265"/>
            <a:chExt cx="2488548" cy="303025"/>
          </a:xfrm>
        </p:grpSpPr>
        <p:pic>
          <p:nvPicPr>
            <p:cNvPr id="13" name="Imagem 12">
              <a:extLst>
                <a:ext uri="{FF2B5EF4-FFF2-40B4-BE49-F238E27FC236}">
                  <a16:creationId xmlns:a16="http://schemas.microsoft.com/office/drawing/2014/main" id="{094F9D09-F75B-452B-AAD2-50C0CF31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965" y="6300265"/>
              <a:ext cx="451944" cy="303025"/>
            </a:xfrm>
            <a:prstGeom prst="rect">
              <a:avLst/>
            </a:prstGeom>
          </p:spPr>
        </p:pic>
        <p:pic>
          <p:nvPicPr>
            <p:cNvPr id="15" name="Imagem 14">
              <a:extLst>
                <a:ext uri="{FF2B5EF4-FFF2-40B4-BE49-F238E27FC236}">
                  <a16:creationId xmlns:a16="http://schemas.microsoft.com/office/drawing/2014/main" id="{2DBB361E-F5AB-4E8B-AC2E-F861FD1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61" y="6327854"/>
              <a:ext cx="686991" cy="247846"/>
            </a:xfrm>
            <a:prstGeom prst="rect">
              <a:avLst/>
            </a:prstGeom>
          </p:spPr>
        </p:pic>
        <p:pic>
          <p:nvPicPr>
            <p:cNvPr id="17" name="Imagem 16">
              <a:extLst>
                <a:ext uri="{FF2B5EF4-FFF2-40B4-BE49-F238E27FC236}">
                  <a16:creationId xmlns:a16="http://schemas.microsoft.com/office/drawing/2014/main" id="{DB4102DC-4510-466B-8488-8742457D9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195" y="6306774"/>
              <a:ext cx="369361" cy="290006"/>
            </a:xfrm>
            <a:prstGeom prst="rect">
              <a:avLst/>
            </a:prstGeom>
          </p:spPr>
        </p:pic>
        <p:pic>
          <p:nvPicPr>
            <p:cNvPr id="19" name="Imagem 18">
              <a:extLst>
                <a:ext uri="{FF2B5EF4-FFF2-40B4-BE49-F238E27FC236}">
                  <a16:creationId xmlns:a16="http://schemas.microsoft.com/office/drawing/2014/main" id="{85A9D3BF-4FDA-4C01-B2F5-0A92331AD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760" y="6336389"/>
              <a:ext cx="547027" cy="230777"/>
            </a:xfrm>
            <a:prstGeom prst="rect">
              <a:avLst/>
            </a:prstGeom>
          </p:spPr>
        </p:pic>
      </p:grpSp>
      <p:sp>
        <p:nvSpPr>
          <p:cNvPr id="23" name="Retângulo 22">
            <a:extLst>
              <a:ext uri="{FF2B5EF4-FFF2-40B4-BE49-F238E27FC236}">
                <a16:creationId xmlns:a16="http://schemas.microsoft.com/office/drawing/2014/main" id="{368F8D67-BD2C-4EDC-92CC-3827E049B6E2}"/>
              </a:ext>
            </a:extLst>
          </p:cNvPr>
          <p:cNvSpPr/>
          <p:nvPr/>
        </p:nvSpPr>
        <p:spPr>
          <a:xfrm>
            <a:off x="-1" y="-410"/>
            <a:ext cx="12192001" cy="583355"/>
          </a:xfrm>
          <a:prstGeom prst="rect">
            <a:avLst/>
          </a:prstGeom>
          <a:solidFill>
            <a:srgbClr val="EBD2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err="1">
                <a:solidFill>
                  <a:srgbClr val="5B3615"/>
                </a:solidFill>
                <a:latin typeface="Aharoni" panose="02010803020104030203" pitchFamily="2" charset="-79"/>
                <a:cs typeface="Aharoni" panose="02010803020104030203" pitchFamily="2" charset="-79"/>
              </a:rPr>
              <a:t>TCCs</a:t>
            </a:r>
            <a:endParaRPr lang="pt-BR" sz="2400" b="1" dirty="0">
              <a:solidFill>
                <a:srgbClr val="5B3615"/>
              </a:solidFill>
              <a:latin typeface="Aharoni" panose="02010803020104030203" pitchFamily="2" charset="-79"/>
              <a:cs typeface="Aharoni" panose="02010803020104030203" pitchFamily="2" charset="-79"/>
            </a:endParaRPr>
          </a:p>
        </p:txBody>
      </p:sp>
      <p:sp>
        <p:nvSpPr>
          <p:cNvPr id="24" name="CaixaDeTexto 23">
            <a:extLst>
              <a:ext uri="{FF2B5EF4-FFF2-40B4-BE49-F238E27FC236}">
                <a16:creationId xmlns:a16="http://schemas.microsoft.com/office/drawing/2014/main" id="{F962C8F6-40A5-4146-A450-16F9E6865DB2}"/>
              </a:ext>
            </a:extLst>
          </p:cNvPr>
          <p:cNvSpPr txBox="1"/>
          <p:nvPr/>
        </p:nvSpPr>
        <p:spPr>
          <a:xfrm>
            <a:off x="167436" y="617165"/>
            <a:ext cx="11032536" cy="646331"/>
          </a:xfrm>
          <a:prstGeom prst="rect">
            <a:avLst/>
          </a:prstGeom>
          <a:noFill/>
        </p:spPr>
        <p:txBody>
          <a:bodyPr wrap="square" rtlCol="0">
            <a:spAutoFit/>
          </a:bodyPr>
          <a:lstStyle/>
          <a:p>
            <a:r>
              <a:rPr lang="pt-BR" sz="3600" b="1" dirty="0">
                <a:solidFill>
                  <a:srgbClr val="5B3615"/>
                </a:solidFill>
                <a:latin typeface="Aharoni" panose="02010803020104030203" pitchFamily="2" charset="-79"/>
                <a:cs typeface="Aharoni" panose="02010803020104030203" pitchFamily="2" charset="-79"/>
              </a:rPr>
              <a:t>3. Trabalhos de Conclusão de Curso  - </a:t>
            </a:r>
            <a:r>
              <a:rPr lang="pt-BR" sz="3600" b="1" dirty="0" err="1">
                <a:solidFill>
                  <a:srgbClr val="5B3615"/>
                </a:solidFill>
                <a:latin typeface="Aharoni" panose="02010803020104030203" pitchFamily="2" charset="-79"/>
                <a:cs typeface="Aharoni" panose="02010803020104030203" pitchFamily="2" charset="-79"/>
              </a:rPr>
              <a:t>TCCs</a:t>
            </a:r>
            <a:endParaRPr lang="pt-BR" sz="3200" b="1" dirty="0">
              <a:solidFill>
                <a:srgbClr val="5B3615"/>
              </a:solidFill>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CADF111C-1FD6-4C6A-A38D-C5A087217984}"/>
              </a:ext>
            </a:extLst>
          </p:cNvPr>
          <p:cNvSpPr txBox="1"/>
          <p:nvPr/>
        </p:nvSpPr>
        <p:spPr>
          <a:xfrm>
            <a:off x="280819" y="1163578"/>
            <a:ext cx="11576366" cy="5232202"/>
          </a:xfrm>
          <a:prstGeom prst="rect">
            <a:avLst/>
          </a:prstGeom>
          <a:noFill/>
        </p:spPr>
        <p:txBody>
          <a:bodyPr wrap="square" rtlCol="0">
            <a:spAutoFit/>
          </a:bodyPr>
          <a:lstStyle/>
          <a:p>
            <a:pPr marL="71120" marR="250825" algn="just">
              <a:spcAft>
                <a:spcPts val="400"/>
              </a:spcAft>
            </a:pPr>
            <a:r>
              <a:rPr lang="pt-PT" sz="1700" b="1" dirty="0">
                <a:solidFill>
                  <a:srgbClr val="5B3615"/>
                </a:solidFill>
                <a:cs typeface="Aharoni" panose="02010803020104030203" pitchFamily="2" charset="-79"/>
              </a:rPr>
              <a:t>A proposição e execução dos TCCs deve caminhar conjuntamente com a construção coletiva de possibilidades e a resolução, de maneira efetiva, de problemas sócio-econômicos ou ambientais ou outros.</a:t>
            </a:r>
          </a:p>
          <a:p>
            <a:pPr marR="250825" algn="just"/>
            <a:r>
              <a:rPr lang="pt-PT" sz="1700" b="1" dirty="0">
                <a:solidFill>
                  <a:srgbClr val="5B3615"/>
                </a:solidFill>
                <a:cs typeface="Aharoni" panose="02010803020104030203" pitchFamily="2" charset="-79"/>
              </a:rPr>
              <a:t>Diversos produtos poderão ser adotados: </a:t>
            </a:r>
            <a:endParaRPr lang="pt-BR" sz="1700" b="1"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a) Trabalho de conclusão de curso (TCC); </a:t>
            </a:r>
            <a:endParaRPr lang="pt-BR" sz="1700"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b) Relatório técnico de campo, com comprovada execução técnico-científica e extensionista; </a:t>
            </a:r>
            <a:endParaRPr lang="pt-BR" sz="1700"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c) Ações formativas para os agentes do território e o respectivo relatório; </a:t>
            </a:r>
            <a:endParaRPr lang="pt-BR" sz="1700"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d) Produtos com aplicação para fins tecnológicos, sociais, ambientais ou socioeconomicos; </a:t>
            </a:r>
            <a:endParaRPr lang="pt-BR" sz="1700"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e) Levantamentos e construção de relatórios com os dados técnicos;</a:t>
            </a:r>
            <a:endParaRPr lang="pt-BR" sz="1700"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f) Elaboração de conteudos em meio digital (audiovisuais);</a:t>
            </a:r>
            <a:endParaRPr lang="pt-BR" sz="1700"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g) Desenvolvimento ou aperfeiçoamento de sistemas ou aplicativos com base no uso de técnicas de geoprocessamento ou georeferenciamento ou mapeamento de informações;</a:t>
            </a:r>
            <a:endParaRPr lang="pt-BR" sz="1700"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h) Elaboração ou aperfeiçoamento de novas ferramentas ou maquinários, com comprovada funcionalidade e / ou aumento de eficiência;</a:t>
            </a:r>
            <a:endParaRPr lang="pt-BR" sz="1700"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i) Proposição de alterações legislativas de efetivo impacto para a sociedade, no nível municipal, estadual ou federal; ou</a:t>
            </a:r>
            <a:endParaRPr lang="pt-BR" sz="1700" dirty="0">
              <a:solidFill>
                <a:srgbClr val="5B3615"/>
              </a:solidFill>
              <a:cs typeface="Aharoni" panose="02010803020104030203" pitchFamily="2" charset="-79"/>
            </a:endParaRPr>
          </a:p>
          <a:p>
            <a:pPr marL="71120" marR="250825" indent="378460" algn="just">
              <a:spcAft>
                <a:spcPts val="400"/>
              </a:spcAft>
            </a:pPr>
            <a:r>
              <a:rPr lang="pt-PT" sz="1700" dirty="0">
                <a:solidFill>
                  <a:srgbClr val="5B3615"/>
                </a:solidFill>
                <a:cs typeface="Aharoni" panose="02010803020104030203" pitchFamily="2" charset="-79"/>
              </a:rPr>
              <a:t>l) Criação ou atualização de aplicativos, relevantes e vinculados aos objetivos do curso.</a:t>
            </a:r>
            <a:endParaRPr lang="pt-BR" sz="1700" dirty="0">
              <a:solidFill>
                <a:srgbClr val="5B3615"/>
              </a:solidFill>
              <a:cs typeface="Aharoni" panose="02010803020104030203" pitchFamily="2" charset="-79"/>
            </a:endParaRPr>
          </a:p>
          <a:p>
            <a:pPr marL="71120" marR="250825" indent="378460" algn="just">
              <a:spcAft>
                <a:spcPts val="400"/>
              </a:spcAft>
            </a:pPr>
            <a:r>
              <a:rPr lang="pt-PT" sz="1700" b="1" dirty="0">
                <a:solidFill>
                  <a:srgbClr val="5B3615"/>
                </a:solidFill>
                <a:cs typeface="Aharoni" panose="02010803020104030203" pitchFamily="2" charset="-79"/>
              </a:rPr>
              <a:t>Podem ser incluídos outros produtos, desde que previamente aprovados pela coordenação do curso.</a:t>
            </a:r>
          </a:p>
          <a:p>
            <a:pPr marL="71755" marR="252095" algn="just">
              <a:spcBef>
                <a:spcPts val="600"/>
              </a:spcBef>
              <a:spcAft>
                <a:spcPts val="300"/>
              </a:spcAft>
            </a:pPr>
            <a:r>
              <a:rPr lang="pt-PT" sz="1700" b="1" dirty="0">
                <a:solidFill>
                  <a:srgbClr val="5B3615"/>
                </a:solidFill>
                <a:cs typeface="Aharoni" panose="02010803020104030203" pitchFamily="2" charset="-79"/>
              </a:rPr>
              <a:t>As propostas de TCCs serão avaliadas por Comissão de docentes, de cada IFEs, presidida pela Coordenação do Curso. </a:t>
            </a:r>
            <a:endParaRPr lang="pt-BR" sz="1700" b="1" dirty="0">
              <a:solidFill>
                <a:srgbClr val="5B3615"/>
              </a:solidFill>
              <a:cs typeface="Aharoni" panose="02010803020104030203" pitchFamily="2" charset="-79"/>
            </a:endParaRPr>
          </a:p>
        </p:txBody>
      </p:sp>
      <p:pic>
        <p:nvPicPr>
          <p:cNvPr id="14" name="Imagem 13">
            <a:extLst>
              <a:ext uri="{FF2B5EF4-FFF2-40B4-BE49-F238E27FC236}">
                <a16:creationId xmlns:a16="http://schemas.microsoft.com/office/drawing/2014/main" id="{E6563109-D3DC-4F96-A639-4D28C74B4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36" y="71750"/>
            <a:ext cx="1993326" cy="439033"/>
          </a:xfrm>
          <a:prstGeom prst="rect">
            <a:avLst/>
          </a:prstGeom>
        </p:spPr>
      </p:pic>
      <p:sp>
        <p:nvSpPr>
          <p:cNvPr id="16" name="Retângulo 15">
            <a:extLst>
              <a:ext uri="{FF2B5EF4-FFF2-40B4-BE49-F238E27FC236}">
                <a16:creationId xmlns:a16="http://schemas.microsoft.com/office/drawing/2014/main" id="{54DED9EB-07FF-4167-BABE-87B3C14F4FF1}"/>
              </a:ext>
            </a:extLst>
          </p:cNvPr>
          <p:cNvSpPr/>
          <p:nvPr/>
        </p:nvSpPr>
        <p:spPr>
          <a:xfrm>
            <a:off x="-8079" y="6790099"/>
            <a:ext cx="12209132" cy="67901"/>
          </a:xfrm>
          <a:prstGeom prst="rect">
            <a:avLst/>
          </a:prstGeom>
          <a:solidFill>
            <a:srgbClr val="8952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E15E2774-CA28-66EF-21CC-F4A74628C3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748" y="6408801"/>
            <a:ext cx="963940" cy="305674"/>
          </a:xfrm>
          <a:prstGeom prst="rect">
            <a:avLst/>
          </a:prstGeom>
        </p:spPr>
      </p:pic>
    </p:spTree>
    <p:extLst>
      <p:ext uri="{BB962C8B-B14F-4D97-AF65-F5344CB8AC3E}">
        <p14:creationId xmlns:p14="http://schemas.microsoft.com/office/powerpoint/2010/main" val="2924220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grupar 2">
            <a:extLst>
              <a:ext uri="{FF2B5EF4-FFF2-40B4-BE49-F238E27FC236}">
                <a16:creationId xmlns:a16="http://schemas.microsoft.com/office/drawing/2014/main" id="{879698B9-4E81-4736-9C65-91CA1888B27E}"/>
              </a:ext>
            </a:extLst>
          </p:cNvPr>
          <p:cNvGrpSpPr/>
          <p:nvPr/>
        </p:nvGrpSpPr>
        <p:grpSpPr>
          <a:xfrm>
            <a:off x="9594609" y="6417960"/>
            <a:ext cx="2488548" cy="303025"/>
            <a:chOff x="6335361" y="6300265"/>
            <a:chExt cx="2488548" cy="303025"/>
          </a:xfrm>
        </p:grpSpPr>
        <p:pic>
          <p:nvPicPr>
            <p:cNvPr id="13" name="Imagem 12">
              <a:extLst>
                <a:ext uri="{FF2B5EF4-FFF2-40B4-BE49-F238E27FC236}">
                  <a16:creationId xmlns:a16="http://schemas.microsoft.com/office/drawing/2014/main" id="{094F9D09-F75B-452B-AAD2-50C0CF316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1965" y="6300265"/>
              <a:ext cx="451944" cy="303025"/>
            </a:xfrm>
            <a:prstGeom prst="rect">
              <a:avLst/>
            </a:prstGeom>
          </p:spPr>
        </p:pic>
        <p:pic>
          <p:nvPicPr>
            <p:cNvPr id="15" name="Imagem 14">
              <a:extLst>
                <a:ext uri="{FF2B5EF4-FFF2-40B4-BE49-F238E27FC236}">
                  <a16:creationId xmlns:a16="http://schemas.microsoft.com/office/drawing/2014/main" id="{2DBB361E-F5AB-4E8B-AC2E-F861FD17D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361" y="6327854"/>
              <a:ext cx="686991" cy="247846"/>
            </a:xfrm>
            <a:prstGeom prst="rect">
              <a:avLst/>
            </a:prstGeom>
          </p:spPr>
        </p:pic>
        <p:pic>
          <p:nvPicPr>
            <p:cNvPr id="17" name="Imagem 16">
              <a:extLst>
                <a:ext uri="{FF2B5EF4-FFF2-40B4-BE49-F238E27FC236}">
                  <a16:creationId xmlns:a16="http://schemas.microsoft.com/office/drawing/2014/main" id="{DB4102DC-4510-466B-8488-8742457D9E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8195" y="6306774"/>
              <a:ext cx="369361" cy="290006"/>
            </a:xfrm>
            <a:prstGeom prst="rect">
              <a:avLst/>
            </a:prstGeom>
          </p:spPr>
        </p:pic>
        <p:pic>
          <p:nvPicPr>
            <p:cNvPr id="19" name="Imagem 18">
              <a:extLst>
                <a:ext uri="{FF2B5EF4-FFF2-40B4-BE49-F238E27FC236}">
                  <a16:creationId xmlns:a16="http://schemas.microsoft.com/office/drawing/2014/main" id="{85A9D3BF-4FDA-4C01-B2F5-0A92331AD7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66760" y="6336389"/>
              <a:ext cx="547027" cy="230777"/>
            </a:xfrm>
            <a:prstGeom prst="rect">
              <a:avLst/>
            </a:prstGeom>
          </p:spPr>
        </p:pic>
      </p:grpSp>
      <p:sp>
        <p:nvSpPr>
          <p:cNvPr id="23" name="Retângulo 22">
            <a:extLst>
              <a:ext uri="{FF2B5EF4-FFF2-40B4-BE49-F238E27FC236}">
                <a16:creationId xmlns:a16="http://schemas.microsoft.com/office/drawing/2014/main" id="{368F8D67-BD2C-4EDC-92CC-3827E049B6E2}"/>
              </a:ext>
            </a:extLst>
          </p:cNvPr>
          <p:cNvSpPr/>
          <p:nvPr/>
        </p:nvSpPr>
        <p:spPr>
          <a:xfrm>
            <a:off x="-1" y="-410"/>
            <a:ext cx="12192001" cy="583355"/>
          </a:xfrm>
          <a:prstGeom prst="rect">
            <a:avLst/>
          </a:prstGeom>
          <a:solidFill>
            <a:srgbClr val="EBD2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rgbClr val="5B3615"/>
                </a:solidFill>
                <a:latin typeface="Aharoni" panose="02010803020104030203" pitchFamily="2" charset="-79"/>
                <a:cs typeface="Aharoni" panose="02010803020104030203" pitchFamily="2" charset="-79"/>
              </a:rPr>
              <a:t>Administração do Curso</a:t>
            </a:r>
            <a:endParaRPr lang="pt-BR" sz="2400" b="1" dirty="0">
              <a:solidFill>
                <a:srgbClr val="5B3615"/>
              </a:solidFill>
              <a:latin typeface="Aharoni" panose="02010803020104030203" pitchFamily="2" charset="-79"/>
              <a:cs typeface="Aharoni" panose="02010803020104030203" pitchFamily="2" charset="-79"/>
            </a:endParaRPr>
          </a:p>
        </p:txBody>
      </p:sp>
      <p:sp>
        <p:nvSpPr>
          <p:cNvPr id="24" name="CaixaDeTexto 23">
            <a:extLst>
              <a:ext uri="{FF2B5EF4-FFF2-40B4-BE49-F238E27FC236}">
                <a16:creationId xmlns:a16="http://schemas.microsoft.com/office/drawing/2014/main" id="{F962C8F6-40A5-4146-A450-16F9E6865DB2}"/>
              </a:ext>
            </a:extLst>
          </p:cNvPr>
          <p:cNvSpPr txBox="1"/>
          <p:nvPr/>
        </p:nvSpPr>
        <p:spPr>
          <a:xfrm>
            <a:off x="167436" y="617165"/>
            <a:ext cx="11032536" cy="646331"/>
          </a:xfrm>
          <a:prstGeom prst="rect">
            <a:avLst/>
          </a:prstGeom>
          <a:noFill/>
        </p:spPr>
        <p:txBody>
          <a:bodyPr wrap="square" rtlCol="0">
            <a:spAutoFit/>
          </a:bodyPr>
          <a:lstStyle/>
          <a:p>
            <a:r>
              <a:rPr lang="pt-BR" sz="3600" b="1" dirty="0">
                <a:solidFill>
                  <a:srgbClr val="5B3615"/>
                </a:solidFill>
                <a:latin typeface="Aharoni" panose="02010803020104030203" pitchFamily="2" charset="-79"/>
                <a:cs typeface="Aharoni" panose="02010803020104030203" pitchFamily="2" charset="-79"/>
              </a:rPr>
              <a:t>4. Atribuições dos Coordenadores</a:t>
            </a:r>
            <a:endParaRPr lang="pt-BR" sz="3200" b="1" dirty="0">
              <a:solidFill>
                <a:srgbClr val="5B3615"/>
              </a:solidFill>
              <a:latin typeface="Aharoni" panose="02010803020104030203" pitchFamily="2" charset="-79"/>
              <a:cs typeface="Aharoni" panose="02010803020104030203" pitchFamily="2" charset="-79"/>
            </a:endParaRPr>
          </a:p>
        </p:txBody>
      </p:sp>
      <p:sp>
        <p:nvSpPr>
          <p:cNvPr id="26" name="CaixaDeTexto 25">
            <a:extLst>
              <a:ext uri="{FF2B5EF4-FFF2-40B4-BE49-F238E27FC236}">
                <a16:creationId xmlns:a16="http://schemas.microsoft.com/office/drawing/2014/main" id="{CADF111C-1FD6-4C6A-A38D-C5A087217984}"/>
              </a:ext>
            </a:extLst>
          </p:cNvPr>
          <p:cNvSpPr txBox="1"/>
          <p:nvPr/>
        </p:nvSpPr>
        <p:spPr>
          <a:xfrm>
            <a:off x="280819" y="1163578"/>
            <a:ext cx="11576366" cy="353943"/>
          </a:xfrm>
          <a:prstGeom prst="rect">
            <a:avLst/>
          </a:prstGeom>
          <a:noFill/>
        </p:spPr>
        <p:txBody>
          <a:bodyPr wrap="square" rtlCol="0">
            <a:spAutoFit/>
          </a:bodyPr>
          <a:lstStyle/>
          <a:p>
            <a:pPr marL="356870" marR="250825" indent="-285750" algn="just">
              <a:spcAft>
                <a:spcPts val="400"/>
              </a:spcAft>
              <a:buFont typeface="Arial" panose="020B0604020202020204" pitchFamily="34" charset="0"/>
              <a:buChar char="•"/>
            </a:pPr>
            <a:endParaRPr lang="pt-BR" sz="1700" b="1" dirty="0">
              <a:solidFill>
                <a:srgbClr val="5B3615"/>
              </a:solidFill>
              <a:cs typeface="Aharoni" panose="02010803020104030203" pitchFamily="2" charset="-79"/>
            </a:endParaRPr>
          </a:p>
        </p:txBody>
      </p:sp>
      <p:pic>
        <p:nvPicPr>
          <p:cNvPr id="14" name="Imagem 13">
            <a:extLst>
              <a:ext uri="{FF2B5EF4-FFF2-40B4-BE49-F238E27FC236}">
                <a16:creationId xmlns:a16="http://schemas.microsoft.com/office/drawing/2014/main" id="{E6563109-D3DC-4F96-A639-4D28C74B41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436" y="71750"/>
            <a:ext cx="1993326" cy="439033"/>
          </a:xfrm>
          <a:prstGeom prst="rect">
            <a:avLst/>
          </a:prstGeom>
        </p:spPr>
      </p:pic>
      <p:sp>
        <p:nvSpPr>
          <p:cNvPr id="16" name="Retângulo 15">
            <a:extLst>
              <a:ext uri="{FF2B5EF4-FFF2-40B4-BE49-F238E27FC236}">
                <a16:creationId xmlns:a16="http://schemas.microsoft.com/office/drawing/2014/main" id="{54DED9EB-07FF-4167-BABE-87B3C14F4FF1}"/>
              </a:ext>
            </a:extLst>
          </p:cNvPr>
          <p:cNvSpPr/>
          <p:nvPr/>
        </p:nvSpPr>
        <p:spPr>
          <a:xfrm>
            <a:off x="-8079" y="6790099"/>
            <a:ext cx="12209132" cy="67901"/>
          </a:xfrm>
          <a:prstGeom prst="rect">
            <a:avLst/>
          </a:prstGeom>
          <a:solidFill>
            <a:srgbClr val="89522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E15E2774-CA28-66EF-21CC-F4A74628C3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2748" y="6408801"/>
            <a:ext cx="963940" cy="305674"/>
          </a:xfrm>
          <a:prstGeom prst="rect">
            <a:avLst/>
          </a:prstGeom>
        </p:spPr>
      </p:pic>
      <p:sp>
        <p:nvSpPr>
          <p:cNvPr id="5" name="CaixaDeTexto 4">
            <a:extLst>
              <a:ext uri="{FF2B5EF4-FFF2-40B4-BE49-F238E27FC236}">
                <a16:creationId xmlns:a16="http://schemas.microsoft.com/office/drawing/2014/main" id="{295E8535-C45D-57A5-769A-153AC89E8FDB}"/>
              </a:ext>
            </a:extLst>
          </p:cNvPr>
          <p:cNvSpPr txBox="1"/>
          <p:nvPr/>
        </p:nvSpPr>
        <p:spPr>
          <a:xfrm>
            <a:off x="309860" y="1243733"/>
            <a:ext cx="11176944" cy="5014193"/>
          </a:xfrm>
          <a:prstGeom prst="rect">
            <a:avLst/>
          </a:prstGeom>
          <a:noFill/>
        </p:spPr>
        <p:txBody>
          <a:bodyPr wrap="square">
            <a:spAutoFit/>
          </a:bodyPr>
          <a:lstStyle/>
          <a:p>
            <a:pPr>
              <a:spcAft>
                <a:spcPts val="400"/>
              </a:spcAft>
            </a:pPr>
            <a:r>
              <a:rPr lang="pt-BR" sz="1700" dirty="0">
                <a:solidFill>
                  <a:srgbClr val="5B3615"/>
                </a:solidFill>
                <a:cs typeface="Aharoni" panose="02010803020104030203" pitchFamily="2" charset="-79"/>
              </a:rPr>
              <a:t>“7.1 Nos termos do Art. 4.º da Resolução n.º 49/2019 – CONEPE, o(a) Coordenador(a) de Curso é responsável pela gestão das atividades didáticas, científicas e pedagógicas do curso, tendo como atribuições: </a:t>
            </a:r>
          </a:p>
          <a:p>
            <a:pPr marL="180000">
              <a:spcAft>
                <a:spcPts val="300"/>
              </a:spcAft>
            </a:pPr>
            <a:r>
              <a:rPr lang="pt-BR" sz="1700" dirty="0">
                <a:solidFill>
                  <a:srgbClr val="5B3615"/>
                </a:solidFill>
                <a:cs typeface="Aharoni" panose="02010803020104030203" pitchFamily="2" charset="-79"/>
              </a:rPr>
              <a:t>I. Coordenar, acompanhar e avaliar as atividades acadêmicas do curso; </a:t>
            </a:r>
          </a:p>
          <a:p>
            <a:pPr marL="180000">
              <a:spcAft>
                <a:spcPts val="300"/>
              </a:spcAft>
            </a:pPr>
            <a:r>
              <a:rPr lang="pt-BR" sz="1700" dirty="0">
                <a:solidFill>
                  <a:srgbClr val="5B3615"/>
                </a:solidFill>
                <a:cs typeface="Aharoni" panose="02010803020104030203" pitchFamily="2" charset="-79"/>
              </a:rPr>
              <a:t>II. Participar das atividades de capacitação e de atualização desenvolvidas na Instituição de Ensino; </a:t>
            </a:r>
          </a:p>
          <a:p>
            <a:pPr marL="180000">
              <a:spcAft>
                <a:spcPts val="300"/>
              </a:spcAft>
            </a:pPr>
            <a:r>
              <a:rPr lang="pt-BR" sz="1700" dirty="0">
                <a:solidFill>
                  <a:srgbClr val="5B3615"/>
                </a:solidFill>
                <a:cs typeface="Aharoni" panose="02010803020104030203" pitchFamily="2" charset="-79"/>
              </a:rPr>
              <a:t>III. Participar dos grupos de trabalho para o desenvolvimento de metodologia, elaboração de materiais didáticos para a modalidade a distância e sistema de avaliação do aluno; </a:t>
            </a:r>
          </a:p>
          <a:p>
            <a:pPr marL="180000">
              <a:spcAft>
                <a:spcPts val="300"/>
              </a:spcAft>
            </a:pPr>
            <a:r>
              <a:rPr lang="pt-BR" sz="1700" dirty="0">
                <a:solidFill>
                  <a:srgbClr val="5B3615"/>
                </a:solidFill>
                <a:cs typeface="Aharoni" panose="02010803020104030203" pitchFamily="2" charset="-79"/>
              </a:rPr>
              <a:t>IV. Realizar o planejamento e o desenvolvimento das atividades de seleção e capacitação dos profissionais envolvidos no curso; </a:t>
            </a:r>
          </a:p>
          <a:p>
            <a:pPr marL="180000">
              <a:spcAft>
                <a:spcPts val="300"/>
              </a:spcAft>
            </a:pPr>
            <a:r>
              <a:rPr lang="pt-BR" sz="1700" dirty="0">
                <a:solidFill>
                  <a:srgbClr val="5B3615"/>
                </a:solidFill>
                <a:cs typeface="Aharoni" panose="02010803020104030203" pitchFamily="2" charset="-79"/>
              </a:rPr>
              <a:t>V. Elaborar, em conjunto com o corpo docente do curso, o sistema de avaliação do aluno; </a:t>
            </a:r>
          </a:p>
          <a:p>
            <a:pPr marL="180000">
              <a:spcAft>
                <a:spcPts val="300"/>
              </a:spcAft>
            </a:pPr>
            <a:r>
              <a:rPr lang="pt-BR" sz="1700" dirty="0">
                <a:solidFill>
                  <a:srgbClr val="5B3615"/>
                </a:solidFill>
                <a:cs typeface="Aharoni" panose="02010803020104030203" pitchFamily="2" charset="-79"/>
              </a:rPr>
              <a:t>VI. Participar dos fóruns virtuais e presenciais da área de atuação; </a:t>
            </a:r>
          </a:p>
          <a:p>
            <a:pPr marL="180000">
              <a:spcAft>
                <a:spcPts val="300"/>
              </a:spcAft>
            </a:pPr>
            <a:r>
              <a:rPr lang="pt-BR" sz="1700" dirty="0">
                <a:solidFill>
                  <a:srgbClr val="5B3615"/>
                </a:solidFill>
                <a:cs typeface="Aharoni" panose="02010803020104030203" pitchFamily="2" charset="-79"/>
              </a:rPr>
              <a:t>VII. Realizar o planejamento e o desenvolvimento dos processos seletivos de alunos, em conjunto com o coordenador UAB; </a:t>
            </a:r>
          </a:p>
          <a:p>
            <a:pPr marL="180000">
              <a:spcAft>
                <a:spcPts val="300"/>
              </a:spcAft>
            </a:pPr>
            <a:r>
              <a:rPr lang="pt-BR" sz="1700" dirty="0">
                <a:solidFill>
                  <a:srgbClr val="5B3615"/>
                </a:solidFill>
                <a:cs typeface="Aharoni" panose="02010803020104030203" pitchFamily="2" charset="-79"/>
              </a:rPr>
              <a:t>VIII. Acompanhar o registro acadêmico dos alunos matriculados no curso; </a:t>
            </a:r>
          </a:p>
          <a:p>
            <a:pPr marL="180000">
              <a:spcAft>
                <a:spcPts val="300"/>
              </a:spcAft>
            </a:pPr>
            <a:r>
              <a:rPr lang="pt-BR" sz="1700" dirty="0">
                <a:solidFill>
                  <a:srgbClr val="5B3615"/>
                </a:solidFill>
                <a:cs typeface="Aharoni" panose="02010803020104030203" pitchFamily="2" charset="-79"/>
              </a:rPr>
              <a:t>IX. Verificar “in loco” o bom andamento dos cursos; </a:t>
            </a:r>
          </a:p>
          <a:p>
            <a:pPr marL="180000">
              <a:spcAft>
                <a:spcPts val="300"/>
              </a:spcAft>
            </a:pPr>
            <a:r>
              <a:rPr lang="pt-BR" sz="1700" dirty="0">
                <a:solidFill>
                  <a:srgbClr val="5B3615"/>
                </a:solidFill>
                <a:cs typeface="Aharoni" panose="02010803020104030203" pitchFamily="2" charset="-79"/>
              </a:rPr>
              <a:t>X. Acompanhar e supervisionar as atividades: dos tutores, dos professores, do coordenador de tutoria e dos coordenadores de polo; </a:t>
            </a:r>
          </a:p>
          <a:p>
            <a:pPr marL="180000">
              <a:spcAft>
                <a:spcPts val="300"/>
              </a:spcAft>
            </a:pPr>
            <a:r>
              <a:rPr lang="pt-BR" sz="1700" dirty="0">
                <a:solidFill>
                  <a:srgbClr val="5B3615"/>
                </a:solidFill>
                <a:cs typeface="Aharoni" panose="02010803020104030203" pitchFamily="2" charset="-79"/>
              </a:rPr>
              <a:t>XI. Informar para o coordenador UAB a relação mensal de bolsistas aptos e inaptos para recebimento; e </a:t>
            </a:r>
          </a:p>
          <a:p>
            <a:pPr marL="180000">
              <a:spcAft>
                <a:spcPts val="300"/>
              </a:spcAft>
            </a:pPr>
            <a:r>
              <a:rPr lang="pt-BR" sz="1700" dirty="0">
                <a:solidFill>
                  <a:srgbClr val="5B3615"/>
                </a:solidFill>
                <a:cs typeface="Aharoni" panose="02010803020104030203" pitchFamily="2" charset="-79"/>
              </a:rPr>
              <a:t>XII. Auxiliar o coordenador UAB na elaboração da planilha financeira do curso.”</a:t>
            </a:r>
          </a:p>
        </p:txBody>
      </p:sp>
    </p:spTree>
    <p:extLst>
      <p:ext uri="{BB962C8B-B14F-4D97-AF65-F5344CB8AC3E}">
        <p14:creationId xmlns:p14="http://schemas.microsoft.com/office/powerpoint/2010/main" val="3842335280"/>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1008</Words>
  <Application>Microsoft Office PowerPoint</Application>
  <PresentationFormat>Widescreen</PresentationFormat>
  <Paragraphs>83</Paragraphs>
  <Slides>9</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9</vt:i4>
      </vt:variant>
    </vt:vector>
  </HeadingPairs>
  <TitlesOfParts>
    <vt:vector size="15" baseType="lpstr">
      <vt:lpstr>Aharoni</vt:lpstr>
      <vt:lpstr>Arial</vt:lpstr>
      <vt:lpstr>Calibri</vt:lpstr>
      <vt:lpstr>Calibri Light</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Alexandre Assis</dc:creator>
  <cp:lastModifiedBy>Revisor</cp:lastModifiedBy>
  <cp:revision>146</cp:revision>
  <dcterms:created xsi:type="dcterms:W3CDTF">2023-09-14T23:23:37Z</dcterms:created>
  <dcterms:modified xsi:type="dcterms:W3CDTF">2024-02-05T19:00:11Z</dcterms:modified>
</cp:coreProperties>
</file>